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rels" ContentType="application/vnd.openxmlformats-package.relationships+xml"/>
  <Default Extension="xlsx" ContentType="application/vnd.openxmlformats-officedocument.spreadsheetml.sheet"/>
  <Default Extension="tif" ContentType="image/t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40"/>
  </p:notesMasterIdLst>
  <p:handoutMasterIdLst>
    <p:handoutMasterId r:id="rId41"/>
  </p:handoutMasterIdLst>
  <p:sldIdLst>
    <p:sldId id="730" r:id="rId2"/>
    <p:sldId id="770" r:id="rId3"/>
    <p:sldId id="731" r:id="rId4"/>
    <p:sldId id="769" r:id="rId5"/>
    <p:sldId id="771" r:id="rId6"/>
    <p:sldId id="732" r:id="rId7"/>
    <p:sldId id="764" r:id="rId8"/>
    <p:sldId id="733" r:id="rId9"/>
    <p:sldId id="772" r:id="rId10"/>
    <p:sldId id="773" r:id="rId11"/>
    <p:sldId id="735" r:id="rId12"/>
    <p:sldId id="774" r:id="rId13"/>
    <p:sldId id="736" r:id="rId14"/>
    <p:sldId id="775" r:id="rId15"/>
    <p:sldId id="776" r:id="rId16"/>
    <p:sldId id="777" r:id="rId17"/>
    <p:sldId id="737" r:id="rId18"/>
    <p:sldId id="739" r:id="rId19"/>
    <p:sldId id="765" r:id="rId20"/>
    <p:sldId id="766" r:id="rId21"/>
    <p:sldId id="767" r:id="rId22"/>
    <p:sldId id="738" r:id="rId23"/>
    <p:sldId id="778" r:id="rId24"/>
    <p:sldId id="779" r:id="rId25"/>
    <p:sldId id="780" r:id="rId26"/>
    <p:sldId id="781" r:id="rId27"/>
    <p:sldId id="746" r:id="rId28"/>
    <p:sldId id="762" r:id="rId29"/>
    <p:sldId id="761" r:id="rId30"/>
    <p:sldId id="760" r:id="rId31"/>
    <p:sldId id="763" r:id="rId32"/>
    <p:sldId id="759" r:id="rId33"/>
    <p:sldId id="786" r:id="rId34"/>
    <p:sldId id="782" r:id="rId35"/>
    <p:sldId id="783" r:id="rId36"/>
    <p:sldId id="784" r:id="rId37"/>
    <p:sldId id="785" r:id="rId38"/>
    <p:sldId id="790" r:id="rId39"/>
  </p:sldIdLst>
  <p:sldSz cx="9144000" cy="5143500" type="screen16x9"/>
  <p:notesSz cx="6858000" cy="9144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777677"/>
    <a:srgbClr val="4178BE"/>
    <a:srgbClr val="0880F7"/>
    <a:srgbClr val="F37F26"/>
    <a:srgbClr val="48ACFC"/>
    <a:srgbClr val="78C4FF"/>
    <a:srgbClr val="FFBB20"/>
    <a:srgbClr val="264A60"/>
    <a:srgbClr val="3E98AB"/>
    <a:srgbClr val="59D8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832" autoAdjust="0"/>
    <p:restoredTop sz="89837" autoAdjust="0"/>
  </p:normalViewPr>
  <p:slideViewPr>
    <p:cSldViewPr snapToGrid="0">
      <p:cViewPr varScale="1">
        <p:scale>
          <a:sx n="106" d="100"/>
          <a:sy n="106" d="100"/>
        </p:scale>
        <p:origin x="408" y="168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808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296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notesMaster" Target="notesMasters/notesMaster1.xml"/><Relationship Id="rId41" Type="http://schemas.openxmlformats.org/officeDocument/2006/relationships/handoutMaster" Target="handoutMasters/handoutMaster1.xml"/><Relationship Id="rId42" Type="http://schemas.openxmlformats.org/officeDocument/2006/relationships/presProps" Target="presProps.xml"/><Relationship Id="rId43" Type="http://schemas.openxmlformats.org/officeDocument/2006/relationships/viewProps" Target="viewProps.xml"/><Relationship Id="rId44" Type="http://schemas.openxmlformats.org/officeDocument/2006/relationships/theme" Target="theme/theme1.xml"/><Relationship Id="rId45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roundedCorners val="0"/>
  <c:style val="18"/>
  <c:chart>
    <c:autoTitleDeleted val="1"/>
    <c:plotArea>
      <c:layout>
        <c:manualLayout>
          <c:layoutTarget val="inner"/>
          <c:xMode val="edge"/>
          <c:yMode val="edge"/>
          <c:x val="0.005"/>
          <c:y val="0.005"/>
          <c:w val="0.99"/>
          <c:h val="0.9875"/>
        </c:manualLayout>
      </c:layout>
      <c:pieChart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Region 1</c:v>
                </c:pt>
              </c:strCache>
            </c:strRef>
          </c:tx>
          <c:spPr>
            <a:solidFill>
              <a:srgbClr val="3484C9"/>
            </a:solidFill>
            <a:ln w="12700" cap="flat">
              <a:noFill/>
              <a:miter lim="400000"/>
            </a:ln>
            <a:effectLst/>
          </c:spPr>
          <c:dPt>
            <c:idx val="0"/>
            <c:bubble3D val="0"/>
          </c:dPt>
          <c:dPt>
            <c:idx val="1"/>
            <c:bubble3D val="0"/>
            <c:spPr>
              <a:solidFill>
                <a:srgbClr val="B9B9B9"/>
              </a:solidFill>
              <a:ln w="12700" cap="flat">
                <a:noFill/>
                <a:miter lim="400000"/>
              </a:ln>
              <a:effectLst/>
            </c:spPr>
          </c:dPt>
          <c:cat>
            <c:strRef>
              <c:f>Sheet1!$B$1:$C$1</c:f>
              <c:strCache>
                <c:ptCount val="2"/>
                <c:pt idx="0">
                  <c:v>April</c:v>
                </c:pt>
                <c:pt idx="1">
                  <c:v>May</c:v>
                </c:pt>
              </c:strCache>
            </c:strRef>
          </c:cat>
          <c:val>
            <c:numRef>
              <c:f>Sheet1!$B$2:$C$2</c:f>
              <c:numCache>
                <c:formatCode>General</c:formatCode>
                <c:ptCount val="2"/>
                <c:pt idx="0">
                  <c:v>60.0</c:v>
                </c:pt>
                <c:pt idx="1">
                  <c:v>40.0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roundedCorners val="0"/>
  <c:style val="18"/>
  <c:chart>
    <c:autoTitleDeleted val="1"/>
    <c:plotArea>
      <c:layout>
        <c:manualLayout>
          <c:layoutTarget val="inner"/>
          <c:xMode val="edge"/>
          <c:yMode val="edge"/>
          <c:x val="0.005"/>
          <c:y val="0.005"/>
          <c:w val="0.99"/>
          <c:h val="0.9875"/>
        </c:manualLayout>
      </c:layout>
      <c:pieChart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Region 1</c:v>
                </c:pt>
              </c:strCache>
            </c:strRef>
          </c:tx>
          <c:spPr>
            <a:solidFill>
              <a:srgbClr val="3484C9"/>
            </a:solidFill>
            <a:ln w="12700" cap="flat">
              <a:noFill/>
              <a:miter lim="400000"/>
            </a:ln>
            <a:effectLst/>
          </c:spPr>
          <c:dPt>
            <c:idx val="0"/>
            <c:bubble3D val="0"/>
          </c:dPt>
          <c:dPt>
            <c:idx val="1"/>
            <c:bubble3D val="0"/>
            <c:spPr>
              <a:solidFill>
                <a:srgbClr val="B9B9B9"/>
              </a:solidFill>
              <a:ln w="12700" cap="flat">
                <a:noFill/>
                <a:miter lim="400000"/>
              </a:ln>
              <a:effectLst/>
            </c:spPr>
          </c:dPt>
          <c:cat>
            <c:strRef>
              <c:f>Sheet1!$B$1:$C$1</c:f>
              <c:strCache>
                <c:ptCount val="2"/>
                <c:pt idx="0">
                  <c:v>April</c:v>
                </c:pt>
                <c:pt idx="1">
                  <c:v>May</c:v>
                </c:pt>
              </c:strCache>
            </c:strRef>
          </c:cat>
          <c:val>
            <c:numRef>
              <c:f>Sheet1!$B$2:$C$2</c:f>
              <c:numCache>
                <c:formatCode>General</c:formatCode>
                <c:ptCount val="2"/>
                <c:pt idx="0">
                  <c:v>70.0</c:v>
                </c:pt>
                <c:pt idx="1">
                  <c:v>30.0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roundedCorners val="0"/>
  <c:style val="18"/>
  <c:chart>
    <c:autoTitleDeleted val="1"/>
    <c:plotArea>
      <c:layout>
        <c:manualLayout>
          <c:layoutTarget val="inner"/>
          <c:xMode val="edge"/>
          <c:yMode val="edge"/>
          <c:x val="0.005"/>
          <c:y val="0.005"/>
          <c:w val="0.99"/>
          <c:h val="0.9875"/>
        </c:manualLayout>
      </c:layout>
      <c:pieChart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Region 1</c:v>
                </c:pt>
              </c:strCache>
            </c:strRef>
          </c:tx>
          <c:spPr>
            <a:solidFill>
              <a:srgbClr val="3484C9"/>
            </a:solidFill>
            <a:ln w="12700" cap="flat">
              <a:noFill/>
              <a:miter lim="400000"/>
            </a:ln>
            <a:effectLst/>
          </c:spPr>
          <c:dPt>
            <c:idx val="0"/>
            <c:bubble3D val="0"/>
          </c:dPt>
          <c:dPt>
            <c:idx val="1"/>
            <c:bubble3D val="0"/>
            <c:spPr>
              <a:solidFill>
                <a:srgbClr val="B9B9B9"/>
              </a:solidFill>
              <a:ln w="12700" cap="flat">
                <a:noFill/>
                <a:miter lim="400000"/>
              </a:ln>
              <a:effectLst/>
            </c:spPr>
          </c:dPt>
          <c:cat>
            <c:strRef>
              <c:f>Sheet1!$B$1:$C$1</c:f>
              <c:strCache>
                <c:ptCount val="2"/>
                <c:pt idx="0">
                  <c:v>April</c:v>
                </c:pt>
                <c:pt idx="1">
                  <c:v>May</c:v>
                </c:pt>
              </c:strCache>
            </c:strRef>
          </c:cat>
          <c:val>
            <c:numRef>
              <c:f>Sheet1!$B$2:$C$2</c:f>
              <c:numCache>
                <c:formatCode>General</c:formatCode>
                <c:ptCount val="2"/>
                <c:pt idx="0">
                  <c:v>60.0</c:v>
                </c:pt>
                <c:pt idx="1">
                  <c:v>40.0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roundedCorners val="0"/>
  <c:style val="18"/>
  <c:chart>
    <c:autoTitleDeleted val="1"/>
    <c:plotArea>
      <c:layout>
        <c:manualLayout>
          <c:layoutTarget val="inner"/>
          <c:xMode val="edge"/>
          <c:yMode val="edge"/>
          <c:x val="0.005"/>
          <c:y val="0.005"/>
          <c:w val="0.99"/>
          <c:h val="0.9875"/>
        </c:manualLayout>
      </c:layout>
      <c:pieChart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Region 1</c:v>
                </c:pt>
              </c:strCache>
            </c:strRef>
          </c:tx>
          <c:spPr>
            <a:solidFill>
              <a:srgbClr val="3484C9"/>
            </a:solidFill>
            <a:ln w="12700" cap="flat">
              <a:noFill/>
              <a:miter lim="400000"/>
            </a:ln>
            <a:effectLst/>
          </c:spPr>
          <c:dPt>
            <c:idx val="0"/>
            <c:bubble3D val="0"/>
          </c:dPt>
          <c:dPt>
            <c:idx val="1"/>
            <c:bubble3D val="0"/>
            <c:spPr>
              <a:solidFill>
                <a:srgbClr val="B9B9B9"/>
              </a:solidFill>
              <a:ln w="12700" cap="flat">
                <a:noFill/>
                <a:miter lim="400000"/>
              </a:ln>
              <a:effectLst/>
            </c:spPr>
          </c:dPt>
          <c:cat>
            <c:strRef>
              <c:f>Sheet1!$B$1:$C$1</c:f>
              <c:strCache>
                <c:ptCount val="2"/>
                <c:pt idx="0">
                  <c:v>April</c:v>
                </c:pt>
                <c:pt idx="1">
                  <c:v>May</c:v>
                </c:pt>
              </c:strCache>
            </c:strRef>
          </c:cat>
          <c:val>
            <c:numRef>
              <c:f>Sheet1!$B$2:$C$2</c:f>
              <c:numCache>
                <c:formatCode>General</c:formatCode>
                <c:ptCount val="2"/>
                <c:pt idx="0">
                  <c:v>60.0</c:v>
                </c:pt>
                <c:pt idx="1">
                  <c:v>40.0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cs typeface="Arial" charset="0"/>
              </a:defRPr>
            </a:lvl1pPr>
          </a:lstStyle>
          <a:p>
            <a:pPr>
              <a:defRPr/>
            </a:pPr>
            <a:fld id="{3033BA3F-22EC-CA48-A189-792A8B211CCB}" type="datetimeFigureOut">
              <a:rPr lang="en-US"/>
              <a:pPr>
                <a:defRPr/>
              </a:pPr>
              <a:t>8/28/17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cs typeface="Arial" charset="0"/>
              </a:defRPr>
            </a:lvl1pPr>
          </a:lstStyle>
          <a:p>
            <a:pPr>
              <a:defRPr/>
            </a:pPr>
            <a:fld id="{DF5C9BAC-98CC-5648-89ED-0E41E460C3A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39356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cs typeface="Arial" charset="0"/>
              </a:defRPr>
            </a:lvl1pPr>
          </a:lstStyle>
          <a:p>
            <a:pPr>
              <a:defRPr/>
            </a:pPr>
            <a:fld id="{7D916F8A-4EC6-EC45-BC99-D8AE5C1180B3}" type="datetimeFigureOut">
              <a:rPr lang="en-US"/>
              <a:pPr>
                <a:defRPr/>
              </a:pPr>
              <a:t>8/28/17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cs typeface="Arial" charset="0"/>
              </a:defRPr>
            </a:lvl1pPr>
          </a:lstStyle>
          <a:p>
            <a:pPr>
              <a:defRPr/>
            </a:pPr>
            <a:fld id="{611EC3C3-E528-A34B-A5FF-136F4BB8EA5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30600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tx1"/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11EC3C3-E528-A34B-A5FF-136F4BB8EA5F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2661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26626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Arial" charset="0"/>
              <a:ea typeface="ＭＳ Ｐゴシック" charset="-128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55647FBA-D6C1-724F-916C-3F0CB5D0EFDB}" type="slidenum">
              <a:rPr lang="en-US" altLang="en-US" sz="1200"/>
              <a:pPr eaLnBrk="1" hangingPunct="1"/>
              <a:t>10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7038790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See https://</a:t>
            </a:r>
            <a:r>
              <a:rPr lang="en-US" dirty="0" err="1" smtClean="0"/>
              <a:t>www.ibm.com</a:t>
            </a:r>
            <a:r>
              <a:rPr lang="en-US" dirty="0" smtClean="0"/>
              <a:t>/support/</a:t>
            </a:r>
            <a:r>
              <a:rPr lang="en-US" dirty="0" err="1" smtClean="0"/>
              <a:t>knowledgecenter</a:t>
            </a:r>
            <a:r>
              <a:rPr lang="en-US" dirty="0" smtClean="0"/>
              <a:t>/SSMNED_5.0.0/</a:t>
            </a:r>
            <a:r>
              <a:rPr lang="en-US" dirty="0" err="1" smtClean="0"/>
              <a:t>com.ibm.apic.toolkit.doc</a:t>
            </a:r>
            <a:r>
              <a:rPr lang="en-US" dirty="0" smtClean="0"/>
              <a:t>/</a:t>
            </a:r>
            <a:r>
              <a:rPr lang="en-US" dirty="0" err="1" smtClean="0"/>
              <a:t>rapim_gwscript_codesnip.html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11EC3C3-E528-A34B-A5FF-136F4BB8EA5F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4511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Based on industry standard RFC 7519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11EC3C3-E528-A34B-A5FF-136F4BB8EA5F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8600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www.ibm.com</a:t>
            </a:r>
            <a:r>
              <a:rPr lang="en-US" dirty="0" smtClean="0"/>
              <a:t>/support/</a:t>
            </a:r>
            <a:r>
              <a:rPr lang="en-US" dirty="0" err="1" smtClean="0"/>
              <a:t>knowledgecenter</a:t>
            </a:r>
            <a:r>
              <a:rPr lang="en-US" dirty="0" smtClean="0"/>
              <a:t>/SSMNED_5.0.0/</a:t>
            </a:r>
            <a:r>
              <a:rPr lang="en-US" dirty="0" err="1" smtClean="0"/>
              <a:t>com.ibm.apic.toolkit.doc</a:t>
            </a:r>
            <a:r>
              <a:rPr lang="en-US" dirty="0" smtClean="0"/>
              <a:t>/</a:t>
            </a:r>
            <a:r>
              <a:rPr lang="en-US" dirty="0" err="1" smtClean="0"/>
              <a:t>con_oauth_scope.html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11EC3C3-E528-A34B-A5FF-136F4BB8EA5F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4756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www.ibm.com</a:t>
            </a:r>
            <a:r>
              <a:rPr lang="en-US" dirty="0" smtClean="0"/>
              <a:t>/support/</a:t>
            </a:r>
            <a:r>
              <a:rPr lang="en-US" dirty="0" err="1" smtClean="0"/>
              <a:t>knowledgecenter</a:t>
            </a:r>
            <a:r>
              <a:rPr lang="en-US" dirty="0" smtClean="0"/>
              <a:t>/SSMNED_5.0.0/</a:t>
            </a:r>
            <a:r>
              <a:rPr lang="en-US" dirty="0" err="1" smtClean="0"/>
              <a:t>com.ibm.apic.toolkit.doc</a:t>
            </a:r>
            <a:r>
              <a:rPr lang="en-US" dirty="0" smtClean="0"/>
              <a:t>/</a:t>
            </a:r>
            <a:r>
              <a:rPr lang="en-US" dirty="0" err="1" smtClean="0"/>
              <a:t>con_metadata.html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11EC3C3-E528-A34B-A5FF-136F4BB8EA5F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2020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https://</a:t>
            </a:r>
            <a:r>
              <a:rPr lang="en-US" sz="1200" b="0" kern="1200" dirty="0" err="1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www.ibm.com</a:t>
            </a:r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/support/</a:t>
            </a:r>
            <a:r>
              <a:rPr lang="en-US" sz="1200" b="0" kern="1200" dirty="0" err="1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knowledgecenter</a:t>
            </a:r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/SSMNED_5.0.0/</a:t>
            </a:r>
            <a:r>
              <a:rPr lang="en-US" sz="1200" b="0" kern="1200" dirty="0" err="1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com.ibm.apic.toolkit.doc</a:t>
            </a:r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/</a:t>
            </a:r>
            <a:r>
              <a:rPr lang="en-US" sz="1200" b="0" kern="1200" dirty="0" err="1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task_apionprem_redirect_form_.html</a:t>
            </a:r>
            <a:endParaRPr lang="en-US" sz="1200" b="0" kern="1200" dirty="0" smtClean="0">
              <a:solidFill>
                <a:schemeClr val="tx1"/>
              </a:solidFill>
              <a:effectLst/>
              <a:latin typeface="+mn-lt"/>
              <a:ea typeface="ＭＳ Ｐゴシック" charset="0"/>
              <a:cs typeface="ＭＳ Ｐゴシック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11EC3C3-E528-A34B-A5FF-136F4BB8EA5F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0027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s-IS" sz="1200" b="0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original-url</a:t>
            </a:r>
          </a:p>
          <a:p>
            <a:r>
              <a:rPr lang="is-IS" sz="1200" b="0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        * app-name</a:t>
            </a:r>
          </a:p>
          <a:p>
            <a:r>
              <a:rPr lang="is-IS" sz="1200" b="0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        * appid</a:t>
            </a:r>
          </a:p>
          <a:p>
            <a:r>
              <a:rPr lang="is-IS" sz="1200" b="0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        * org</a:t>
            </a:r>
          </a:p>
          <a:p>
            <a:r>
              <a:rPr lang="is-IS" sz="1200" b="0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        * orgid</a:t>
            </a:r>
          </a:p>
          <a:p>
            <a:r>
              <a:rPr lang="is-IS" sz="1200" b="0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        * catalog</a:t>
            </a:r>
          </a:p>
          <a:p>
            <a:r>
              <a:rPr lang="is-IS" sz="1200" b="0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        * catalogid</a:t>
            </a:r>
          </a:p>
          <a:p>
            <a:r>
              <a:rPr lang="is-IS" sz="1200" b="0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        * provider</a:t>
            </a:r>
          </a:p>
          <a:p>
            <a:r>
              <a:rPr lang="is-IS" sz="1200" b="0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        * providerid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11EC3C3-E528-A34B-A5FF-136F4BB8EA5F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7919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>
              <a:defRPr sz="1800"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750577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4572000" y="0"/>
            <a:ext cx="3411946" cy="5143500"/>
          </a:xfrm>
          <a:prstGeom prst="rect">
            <a:avLst/>
          </a:prstGeom>
          <a:solidFill>
            <a:srgbClr val="1C36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rgbClr val="B8AD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7991341" y="-33327"/>
            <a:ext cx="1152659" cy="5143500"/>
          </a:xfrm>
          <a:prstGeom prst="rect">
            <a:avLst/>
          </a:prstGeom>
          <a:solidFill>
            <a:srgbClr val="E4E1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 Placeholder 15"/>
          <p:cNvSpPr>
            <a:spLocks noGrp="1"/>
          </p:cNvSpPr>
          <p:nvPr>
            <p:ph type="body" sz="quarter" idx="11" hasCustomPrompt="1"/>
          </p:nvPr>
        </p:nvSpPr>
        <p:spPr>
          <a:xfrm>
            <a:off x="202516" y="297664"/>
            <a:ext cx="3864660" cy="390917"/>
          </a:xfrm>
        </p:spPr>
        <p:txBody>
          <a:bodyPr>
            <a:noAutofit/>
          </a:bodyPr>
          <a:lstStyle>
            <a:lvl1pPr marL="0" indent="0" fontAlgn="t">
              <a:spcBef>
                <a:spcPts val="0"/>
              </a:spcBef>
              <a:buFontTx/>
              <a:buNone/>
              <a:defRPr sz="225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2" name="Text Placeholder 15"/>
          <p:cNvSpPr>
            <a:spLocks noGrp="1"/>
          </p:cNvSpPr>
          <p:nvPr>
            <p:ph type="body" sz="quarter" idx="12" hasCustomPrompt="1"/>
          </p:nvPr>
        </p:nvSpPr>
        <p:spPr>
          <a:xfrm>
            <a:off x="202516" y="2214250"/>
            <a:ext cx="3864660" cy="648346"/>
          </a:xfrm>
        </p:spPr>
        <p:txBody>
          <a:bodyPr>
            <a:noAutofit/>
          </a:bodyPr>
          <a:lstStyle>
            <a:lvl1pPr marL="0" indent="0" fontAlgn="t">
              <a:lnSpc>
                <a:spcPct val="90000"/>
              </a:lnSpc>
              <a:spcBef>
                <a:spcPts val="0"/>
              </a:spcBef>
              <a:buFontTx/>
              <a:buNone/>
              <a:defRPr sz="225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r>
              <a:rPr lang="en-US" dirty="0"/>
              <a:t>Presenter Title Line 1</a:t>
            </a:r>
            <a:br>
              <a:rPr lang="en-US" dirty="0"/>
            </a:br>
            <a:r>
              <a:rPr lang="en-US" dirty="0"/>
              <a:t>Presenter Title Line 2</a:t>
            </a:r>
          </a:p>
        </p:txBody>
      </p:sp>
      <p:sp>
        <p:nvSpPr>
          <p:cNvPr id="23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202516" y="3031159"/>
            <a:ext cx="3864660" cy="648346"/>
          </a:xfrm>
        </p:spPr>
        <p:txBody>
          <a:bodyPr>
            <a:noAutofit/>
          </a:bodyPr>
          <a:lstStyle>
            <a:lvl1pPr marL="0" indent="0" fontAlgn="t">
              <a:lnSpc>
                <a:spcPct val="90000"/>
              </a:lnSpc>
              <a:spcBef>
                <a:spcPts val="0"/>
              </a:spcBef>
              <a:buFontTx/>
              <a:buNone/>
              <a:defRPr sz="225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r>
              <a:rPr lang="en-US" dirty="0"/>
              <a:t>Sub-title can go here</a:t>
            </a:r>
            <a:br>
              <a:rPr lang="en-US" dirty="0"/>
            </a:br>
            <a:r>
              <a:rPr lang="en-US" dirty="0"/>
              <a:t>Sub-title extra line</a:t>
            </a:r>
          </a:p>
        </p:txBody>
      </p:sp>
      <p:pic>
        <p:nvPicPr>
          <p:cNvPr id="26" name="Picture 2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56086" y="4680058"/>
            <a:ext cx="506669" cy="205394"/>
          </a:xfrm>
          <a:prstGeom prst="rect">
            <a:avLst/>
          </a:prstGeom>
        </p:spPr>
      </p:pic>
      <p:sp>
        <p:nvSpPr>
          <p:cNvPr id="16" name="Subtitle 2"/>
          <p:cNvSpPr txBox="1">
            <a:spLocks/>
          </p:cNvSpPr>
          <p:nvPr userDrawn="1"/>
        </p:nvSpPr>
        <p:spPr>
          <a:xfrm>
            <a:off x="4765796" y="217778"/>
            <a:ext cx="2974706" cy="388136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endParaRPr lang="en-US" sz="2250" baseline="0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0" y="4885452"/>
            <a:ext cx="1031051" cy="2169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900" kern="1200" dirty="0" smtClean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IBM Confidential</a:t>
            </a:r>
            <a:endParaRPr lang="en-US" sz="9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43615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785495" y="4757027"/>
            <a:ext cx="2057400" cy="273844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2F45A53B-2836-864A-AA77-DD3386425FD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18"/>
          <p:cNvSpPr>
            <a:spLocks noGrp="1"/>
          </p:cNvSpPr>
          <p:nvPr>
            <p:ph type="title"/>
          </p:nvPr>
        </p:nvSpPr>
        <p:spPr>
          <a:xfrm>
            <a:off x="426238" y="1144296"/>
            <a:ext cx="3688562" cy="994172"/>
          </a:xfrm>
          <a:prstGeom prst="rect">
            <a:avLst/>
          </a:prstGeom>
        </p:spPr>
        <p:txBody>
          <a:bodyPr anchor="b"/>
          <a:lstStyle>
            <a:lvl1pPr>
              <a:defRPr sz="2700" b="1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38386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785495" y="4757027"/>
            <a:ext cx="2057400" cy="273844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2F45A53B-2836-864A-AA77-DD3386425FD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18"/>
          <p:cNvSpPr>
            <a:spLocks noGrp="1"/>
          </p:cNvSpPr>
          <p:nvPr>
            <p:ph type="title"/>
          </p:nvPr>
        </p:nvSpPr>
        <p:spPr>
          <a:xfrm>
            <a:off x="426238" y="1144296"/>
            <a:ext cx="3688562" cy="994172"/>
          </a:xfrm>
          <a:prstGeom prst="rect">
            <a:avLst/>
          </a:prstGeom>
        </p:spPr>
        <p:txBody>
          <a:bodyPr anchor="b"/>
          <a:lstStyle>
            <a:lvl1pPr>
              <a:defRPr sz="2700" b="1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43492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Graphic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2933" y="596566"/>
            <a:ext cx="3962400" cy="392415"/>
          </a:xfrm>
        </p:spPr>
        <p:txBody>
          <a:bodyPr>
            <a:spAutoFit/>
          </a:bodyPr>
          <a:lstStyle>
            <a:lvl1pPr>
              <a:lnSpc>
                <a:spcPts val="3000"/>
              </a:lnSpc>
              <a:defRPr sz="2800" baseline="0">
                <a:solidFill>
                  <a:schemeClr val="accent5"/>
                </a:solidFill>
                <a:latin typeface="Calibri"/>
                <a:cs typeface="Calibri"/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4579964" y="4926488"/>
            <a:ext cx="30806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fld id="{655362CE-4ABE-4CB4-8947-B1242CDD9D94}" type="slidenum">
              <a:rPr lang="en-US" sz="600" baseline="0" smtClean="0">
                <a:solidFill>
                  <a:srgbClr val="5A5A5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‹#›</a:t>
            </a:fld>
            <a:endParaRPr lang="en-US" sz="600" baseline="0" dirty="0">
              <a:solidFill>
                <a:srgbClr val="5A5A5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 10"/>
          <p:cNvSpPr/>
          <p:nvPr userDrawn="1"/>
        </p:nvSpPr>
        <p:spPr>
          <a:xfrm>
            <a:off x="4378568" y="4926488"/>
            <a:ext cx="196145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600" baseline="0" dirty="0" smtClean="0">
                <a:solidFill>
                  <a:srgbClr val="5A5A5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Page</a:t>
            </a:r>
            <a:endParaRPr lang="en-US" sz="600" baseline="0" dirty="0">
              <a:solidFill>
                <a:srgbClr val="5A5A5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107541" y="4926489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600" baseline="0" dirty="0" smtClean="0">
                <a:solidFill>
                  <a:srgbClr val="5A5A5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2017 IBM Corporation</a:t>
            </a:r>
            <a:endParaRPr lang="en-US" sz="600" baseline="0" dirty="0">
              <a:solidFill>
                <a:srgbClr val="5A5A5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7" name="Group 6"/>
          <p:cNvGrpSpPr/>
          <p:nvPr userDrawn="1"/>
        </p:nvGrpSpPr>
        <p:grpSpPr>
          <a:xfrm>
            <a:off x="8496435" y="151224"/>
            <a:ext cx="511669" cy="221749"/>
            <a:chOff x="1938338" y="2368551"/>
            <a:chExt cx="5260976" cy="2132013"/>
          </a:xfrm>
          <a:solidFill>
            <a:schemeClr val="accent5">
              <a:lumMod val="75000"/>
            </a:schemeClr>
          </a:solidFill>
        </p:grpSpPr>
        <p:sp>
          <p:nvSpPr>
            <p:cNvPr id="8" name="Freeform 6"/>
            <p:cNvSpPr>
              <a:spLocks/>
            </p:cNvSpPr>
            <p:nvPr/>
          </p:nvSpPr>
          <p:spPr bwMode="auto">
            <a:xfrm>
              <a:off x="5208588" y="2936876"/>
              <a:ext cx="758825" cy="141288"/>
            </a:xfrm>
            <a:custGeom>
              <a:avLst/>
              <a:gdLst>
                <a:gd name="T0" fmla="*/ 0 w 478"/>
                <a:gd name="T1" fmla="*/ 0 h 89"/>
                <a:gd name="T2" fmla="*/ 448 w 478"/>
                <a:gd name="T3" fmla="*/ 0 h 89"/>
                <a:gd name="T4" fmla="*/ 455 w 478"/>
                <a:gd name="T5" fmla="*/ 22 h 89"/>
                <a:gd name="T6" fmla="*/ 461 w 478"/>
                <a:gd name="T7" fmla="*/ 40 h 89"/>
                <a:gd name="T8" fmla="*/ 466 w 478"/>
                <a:gd name="T9" fmla="*/ 56 h 89"/>
                <a:gd name="T10" fmla="*/ 473 w 478"/>
                <a:gd name="T11" fmla="*/ 72 h 89"/>
                <a:gd name="T12" fmla="*/ 478 w 478"/>
                <a:gd name="T13" fmla="*/ 89 h 89"/>
                <a:gd name="T14" fmla="*/ 0 w 478"/>
                <a:gd name="T15" fmla="*/ 89 h 89"/>
                <a:gd name="T16" fmla="*/ 0 w 478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8" h="89">
                  <a:moveTo>
                    <a:pt x="0" y="0"/>
                  </a:moveTo>
                  <a:lnTo>
                    <a:pt x="448" y="0"/>
                  </a:lnTo>
                  <a:lnTo>
                    <a:pt x="455" y="22"/>
                  </a:lnTo>
                  <a:lnTo>
                    <a:pt x="461" y="40"/>
                  </a:lnTo>
                  <a:lnTo>
                    <a:pt x="466" y="56"/>
                  </a:lnTo>
                  <a:lnTo>
                    <a:pt x="473" y="72"/>
                  </a:lnTo>
                  <a:lnTo>
                    <a:pt x="478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800000"/>
                </a:solidFill>
              </a:endParaRPr>
            </a:p>
          </p:txBody>
        </p:sp>
        <p:sp>
          <p:nvSpPr>
            <p:cNvPr id="9" name="Freeform 7"/>
            <p:cNvSpPr>
              <a:spLocks/>
            </p:cNvSpPr>
            <p:nvPr/>
          </p:nvSpPr>
          <p:spPr bwMode="auto">
            <a:xfrm>
              <a:off x="6156326" y="2936876"/>
              <a:ext cx="758825" cy="141288"/>
            </a:xfrm>
            <a:custGeom>
              <a:avLst/>
              <a:gdLst>
                <a:gd name="T0" fmla="*/ 30 w 478"/>
                <a:gd name="T1" fmla="*/ 0 h 89"/>
                <a:gd name="T2" fmla="*/ 478 w 478"/>
                <a:gd name="T3" fmla="*/ 0 h 89"/>
                <a:gd name="T4" fmla="*/ 478 w 478"/>
                <a:gd name="T5" fmla="*/ 89 h 89"/>
                <a:gd name="T6" fmla="*/ 0 w 478"/>
                <a:gd name="T7" fmla="*/ 89 h 89"/>
                <a:gd name="T8" fmla="*/ 30 w 478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8" h="89">
                  <a:moveTo>
                    <a:pt x="30" y="0"/>
                  </a:moveTo>
                  <a:lnTo>
                    <a:pt x="478" y="0"/>
                  </a:lnTo>
                  <a:lnTo>
                    <a:pt x="478" y="89"/>
                  </a:lnTo>
                  <a:lnTo>
                    <a:pt x="0" y="89"/>
                  </a:ln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800000"/>
                </a:solidFill>
              </a:endParaRPr>
            </a:p>
          </p:txBody>
        </p:sp>
        <p:sp>
          <p:nvSpPr>
            <p:cNvPr id="12" name="Freeform 8"/>
            <p:cNvSpPr>
              <a:spLocks/>
            </p:cNvSpPr>
            <p:nvPr/>
          </p:nvSpPr>
          <p:spPr bwMode="auto">
            <a:xfrm>
              <a:off x="5635626" y="3221038"/>
              <a:ext cx="427038" cy="141288"/>
            </a:xfrm>
            <a:custGeom>
              <a:avLst/>
              <a:gdLst>
                <a:gd name="T0" fmla="*/ 0 w 269"/>
                <a:gd name="T1" fmla="*/ 0 h 89"/>
                <a:gd name="T2" fmla="*/ 239 w 269"/>
                <a:gd name="T3" fmla="*/ 0 h 89"/>
                <a:gd name="T4" fmla="*/ 242 w 269"/>
                <a:gd name="T5" fmla="*/ 8 h 89"/>
                <a:gd name="T6" fmla="*/ 245 w 269"/>
                <a:gd name="T7" fmla="*/ 19 h 89"/>
                <a:gd name="T8" fmla="*/ 249 w 269"/>
                <a:gd name="T9" fmla="*/ 31 h 89"/>
                <a:gd name="T10" fmla="*/ 254 w 269"/>
                <a:gd name="T11" fmla="*/ 45 h 89"/>
                <a:gd name="T12" fmla="*/ 258 w 269"/>
                <a:gd name="T13" fmla="*/ 58 h 89"/>
                <a:gd name="T14" fmla="*/ 262 w 269"/>
                <a:gd name="T15" fmla="*/ 70 h 89"/>
                <a:gd name="T16" fmla="*/ 266 w 269"/>
                <a:gd name="T17" fmla="*/ 80 h 89"/>
                <a:gd name="T18" fmla="*/ 268 w 269"/>
                <a:gd name="T19" fmla="*/ 87 h 89"/>
                <a:gd name="T20" fmla="*/ 269 w 269"/>
                <a:gd name="T21" fmla="*/ 89 h 89"/>
                <a:gd name="T22" fmla="*/ 30 w 269"/>
                <a:gd name="T23" fmla="*/ 89 h 89"/>
                <a:gd name="T24" fmla="*/ 27 w 269"/>
                <a:gd name="T25" fmla="*/ 82 h 89"/>
                <a:gd name="T26" fmla="*/ 23 w 269"/>
                <a:gd name="T27" fmla="*/ 71 h 89"/>
                <a:gd name="T28" fmla="*/ 19 w 269"/>
                <a:gd name="T29" fmla="*/ 59 h 89"/>
                <a:gd name="T30" fmla="*/ 15 w 269"/>
                <a:gd name="T31" fmla="*/ 45 h 89"/>
                <a:gd name="T32" fmla="*/ 10 w 269"/>
                <a:gd name="T33" fmla="*/ 32 h 89"/>
                <a:gd name="T34" fmla="*/ 6 w 269"/>
                <a:gd name="T35" fmla="*/ 20 h 89"/>
                <a:gd name="T36" fmla="*/ 3 w 269"/>
                <a:gd name="T37" fmla="*/ 10 h 89"/>
                <a:gd name="T38" fmla="*/ 0 w 269"/>
                <a:gd name="T39" fmla="*/ 3 h 89"/>
                <a:gd name="T40" fmla="*/ 0 w 269"/>
                <a:gd name="T4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69" h="89">
                  <a:moveTo>
                    <a:pt x="0" y="0"/>
                  </a:moveTo>
                  <a:lnTo>
                    <a:pt x="239" y="0"/>
                  </a:lnTo>
                  <a:lnTo>
                    <a:pt x="242" y="8"/>
                  </a:lnTo>
                  <a:lnTo>
                    <a:pt x="245" y="19"/>
                  </a:lnTo>
                  <a:lnTo>
                    <a:pt x="249" y="31"/>
                  </a:lnTo>
                  <a:lnTo>
                    <a:pt x="254" y="45"/>
                  </a:lnTo>
                  <a:lnTo>
                    <a:pt x="258" y="58"/>
                  </a:lnTo>
                  <a:lnTo>
                    <a:pt x="262" y="70"/>
                  </a:lnTo>
                  <a:lnTo>
                    <a:pt x="266" y="80"/>
                  </a:lnTo>
                  <a:lnTo>
                    <a:pt x="268" y="87"/>
                  </a:lnTo>
                  <a:lnTo>
                    <a:pt x="269" y="89"/>
                  </a:lnTo>
                  <a:lnTo>
                    <a:pt x="30" y="89"/>
                  </a:lnTo>
                  <a:lnTo>
                    <a:pt x="27" y="82"/>
                  </a:lnTo>
                  <a:lnTo>
                    <a:pt x="23" y="71"/>
                  </a:lnTo>
                  <a:lnTo>
                    <a:pt x="19" y="59"/>
                  </a:lnTo>
                  <a:lnTo>
                    <a:pt x="15" y="45"/>
                  </a:lnTo>
                  <a:lnTo>
                    <a:pt x="10" y="32"/>
                  </a:lnTo>
                  <a:lnTo>
                    <a:pt x="6" y="20"/>
                  </a:lnTo>
                  <a:lnTo>
                    <a:pt x="3" y="10"/>
                  </a:lnTo>
                  <a:lnTo>
                    <a:pt x="0" y="3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800000"/>
                </a:solidFill>
              </a:endParaRPr>
            </a:p>
          </p:txBody>
        </p:sp>
        <p:sp>
          <p:nvSpPr>
            <p:cNvPr id="14" name="Freeform 9"/>
            <p:cNvSpPr>
              <a:spLocks/>
            </p:cNvSpPr>
            <p:nvPr/>
          </p:nvSpPr>
          <p:spPr bwMode="auto">
            <a:xfrm>
              <a:off x="6062663" y="3221038"/>
              <a:ext cx="425450" cy="141288"/>
            </a:xfrm>
            <a:custGeom>
              <a:avLst/>
              <a:gdLst>
                <a:gd name="T0" fmla="*/ 29 w 268"/>
                <a:gd name="T1" fmla="*/ 0 h 89"/>
                <a:gd name="T2" fmla="*/ 268 w 268"/>
                <a:gd name="T3" fmla="*/ 0 h 89"/>
                <a:gd name="T4" fmla="*/ 238 w 268"/>
                <a:gd name="T5" fmla="*/ 89 h 89"/>
                <a:gd name="T6" fmla="*/ 0 w 268"/>
                <a:gd name="T7" fmla="*/ 89 h 89"/>
                <a:gd name="T8" fmla="*/ 29 w 268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8" h="89">
                  <a:moveTo>
                    <a:pt x="29" y="0"/>
                  </a:moveTo>
                  <a:lnTo>
                    <a:pt x="268" y="0"/>
                  </a:lnTo>
                  <a:lnTo>
                    <a:pt x="238" y="89"/>
                  </a:lnTo>
                  <a:lnTo>
                    <a:pt x="0" y="89"/>
                  </a:lnTo>
                  <a:lnTo>
                    <a:pt x="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800000"/>
                </a:solidFill>
              </a:endParaRPr>
            </a:p>
          </p:txBody>
        </p:sp>
        <p:sp>
          <p:nvSpPr>
            <p:cNvPr id="15" name="Freeform 10"/>
            <p:cNvSpPr>
              <a:spLocks/>
            </p:cNvSpPr>
            <p:nvPr/>
          </p:nvSpPr>
          <p:spPr bwMode="auto">
            <a:xfrm>
              <a:off x="5730876" y="3505201"/>
              <a:ext cx="663575" cy="142875"/>
            </a:xfrm>
            <a:custGeom>
              <a:avLst/>
              <a:gdLst>
                <a:gd name="T0" fmla="*/ 0 w 418"/>
                <a:gd name="T1" fmla="*/ 0 h 90"/>
                <a:gd name="T2" fmla="*/ 418 w 418"/>
                <a:gd name="T3" fmla="*/ 0 h 90"/>
                <a:gd name="T4" fmla="*/ 388 w 418"/>
                <a:gd name="T5" fmla="*/ 90 h 90"/>
                <a:gd name="T6" fmla="*/ 30 w 418"/>
                <a:gd name="T7" fmla="*/ 90 h 90"/>
                <a:gd name="T8" fmla="*/ 22 w 418"/>
                <a:gd name="T9" fmla="*/ 68 h 90"/>
                <a:gd name="T10" fmla="*/ 16 w 418"/>
                <a:gd name="T11" fmla="*/ 50 h 90"/>
                <a:gd name="T12" fmla="*/ 11 w 418"/>
                <a:gd name="T13" fmla="*/ 34 h 90"/>
                <a:gd name="T14" fmla="*/ 6 w 418"/>
                <a:gd name="T15" fmla="*/ 18 h 90"/>
                <a:gd name="T16" fmla="*/ 0 w 418"/>
                <a:gd name="T1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8" h="90">
                  <a:moveTo>
                    <a:pt x="0" y="0"/>
                  </a:moveTo>
                  <a:lnTo>
                    <a:pt x="418" y="0"/>
                  </a:lnTo>
                  <a:lnTo>
                    <a:pt x="388" y="90"/>
                  </a:lnTo>
                  <a:lnTo>
                    <a:pt x="30" y="90"/>
                  </a:lnTo>
                  <a:lnTo>
                    <a:pt x="22" y="68"/>
                  </a:lnTo>
                  <a:lnTo>
                    <a:pt x="16" y="50"/>
                  </a:lnTo>
                  <a:lnTo>
                    <a:pt x="11" y="34"/>
                  </a:lnTo>
                  <a:lnTo>
                    <a:pt x="6" y="1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800000"/>
                </a:solidFill>
              </a:endParaRPr>
            </a:p>
          </p:txBody>
        </p:sp>
        <p:sp>
          <p:nvSpPr>
            <p:cNvPr id="16" name="Rectangle 11"/>
            <p:cNvSpPr>
              <a:spLocks noChangeArrowheads="1"/>
            </p:cNvSpPr>
            <p:nvPr/>
          </p:nvSpPr>
          <p:spPr bwMode="auto">
            <a:xfrm>
              <a:off x="5208588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800000"/>
                </a:solidFill>
              </a:endParaRPr>
            </a:p>
          </p:txBody>
        </p:sp>
        <p:sp>
          <p:nvSpPr>
            <p:cNvPr id="17" name="Rectangle 12"/>
            <p:cNvSpPr>
              <a:spLocks noChangeArrowheads="1"/>
            </p:cNvSpPr>
            <p:nvPr/>
          </p:nvSpPr>
          <p:spPr bwMode="auto">
            <a:xfrm>
              <a:off x="6488113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800000"/>
                </a:solidFill>
              </a:endParaRPr>
            </a:p>
          </p:txBody>
        </p:sp>
        <p:sp>
          <p:nvSpPr>
            <p:cNvPr id="18" name="Rectangle 13"/>
            <p:cNvSpPr>
              <a:spLocks noChangeArrowheads="1"/>
            </p:cNvSpPr>
            <p:nvPr/>
          </p:nvSpPr>
          <p:spPr bwMode="auto">
            <a:xfrm>
              <a:off x="5208588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800000"/>
                </a:solidFill>
              </a:endParaRPr>
            </a:p>
          </p:txBody>
        </p:sp>
        <p:sp>
          <p:nvSpPr>
            <p:cNvPr id="19" name="Rectangle 14"/>
            <p:cNvSpPr>
              <a:spLocks noChangeArrowheads="1"/>
            </p:cNvSpPr>
            <p:nvPr/>
          </p:nvSpPr>
          <p:spPr bwMode="auto">
            <a:xfrm>
              <a:off x="6488113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800000"/>
                </a:solidFill>
              </a:endParaRPr>
            </a:p>
          </p:txBody>
        </p:sp>
        <p:sp>
          <p:nvSpPr>
            <p:cNvPr id="20" name="Rectangle 19"/>
            <p:cNvSpPr>
              <a:spLocks noChangeArrowheads="1"/>
            </p:cNvSpPr>
            <p:nvPr/>
          </p:nvSpPr>
          <p:spPr bwMode="auto">
            <a:xfrm>
              <a:off x="5208588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800000"/>
                </a:solidFill>
              </a:endParaRPr>
            </a:p>
          </p:txBody>
        </p:sp>
        <p:sp>
          <p:nvSpPr>
            <p:cNvPr id="21" name="Rectangle 20"/>
            <p:cNvSpPr>
              <a:spLocks noChangeArrowheads="1"/>
            </p:cNvSpPr>
            <p:nvPr/>
          </p:nvSpPr>
          <p:spPr bwMode="auto">
            <a:xfrm>
              <a:off x="6488113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800000"/>
                </a:solidFill>
              </a:endParaRPr>
            </a:p>
          </p:txBody>
        </p:sp>
        <p:sp>
          <p:nvSpPr>
            <p:cNvPr id="22" name="Rectangle 21"/>
            <p:cNvSpPr>
              <a:spLocks noChangeArrowheads="1"/>
            </p:cNvSpPr>
            <p:nvPr/>
          </p:nvSpPr>
          <p:spPr bwMode="auto">
            <a:xfrm>
              <a:off x="4924426" y="4075113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800000"/>
                </a:solidFill>
              </a:endParaRPr>
            </a:p>
          </p:txBody>
        </p:sp>
        <p:sp>
          <p:nvSpPr>
            <p:cNvPr id="23" name="Rectangle 22"/>
            <p:cNvSpPr>
              <a:spLocks noChangeArrowheads="1"/>
            </p:cNvSpPr>
            <p:nvPr/>
          </p:nvSpPr>
          <p:spPr bwMode="auto">
            <a:xfrm>
              <a:off x="4924426" y="4359276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800000"/>
                </a:solidFill>
              </a:endParaRPr>
            </a:p>
          </p:txBody>
        </p:sp>
        <p:sp>
          <p:nvSpPr>
            <p:cNvPr id="24" name="Rectangle 19"/>
            <p:cNvSpPr>
              <a:spLocks noChangeArrowheads="1"/>
            </p:cNvSpPr>
            <p:nvPr/>
          </p:nvSpPr>
          <p:spPr bwMode="auto">
            <a:xfrm>
              <a:off x="3360738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800000"/>
                </a:solidFill>
              </a:endParaRPr>
            </a:p>
          </p:txBody>
        </p:sp>
        <p:sp>
          <p:nvSpPr>
            <p:cNvPr id="25" name="Rectangle 20"/>
            <p:cNvSpPr>
              <a:spLocks noChangeArrowheads="1"/>
            </p:cNvSpPr>
            <p:nvPr/>
          </p:nvSpPr>
          <p:spPr bwMode="auto">
            <a:xfrm>
              <a:off x="3360738" y="2936876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800000"/>
                </a:solidFill>
              </a:endParaRPr>
            </a:p>
          </p:txBody>
        </p:sp>
        <p:sp>
          <p:nvSpPr>
            <p:cNvPr id="26" name="Rectangle 21"/>
            <p:cNvSpPr>
              <a:spLocks noChangeArrowheads="1"/>
            </p:cNvSpPr>
            <p:nvPr/>
          </p:nvSpPr>
          <p:spPr bwMode="auto">
            <a:xfrm>
              <a:off x="2222501" y="3790951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800000"/>
                </a:solidFill>
              </a:endParaRPr>
            </a:p>
          </p:txBody>
        </p:sp>
        <p:sp>
          <p:nvSpPr>
            <p:cNvPr id="27" name="Rectangle 22"/>
            <p:cNvSpPr>
              <a:spLocks noChangeArrowheads="1"/>
            </p:cNvSpPr>
            <p:nvPr/>
          </p:nvSpPr>
          <p:spPr bwMode="auto">
            <a:xfrm>
              <a:off x="2222501" y="3505201"/>
              <a:ext cx="427038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800000"/>
                </a:solidFill>
              </a:endParaRPr>
            </a:p>
          </p:txBody>
        </p:sp>
        <p:sp>
          <p:nvSpPr>
            <p:cNvPr id="28" name="Rectangle 23"/>
            <p:cNvSpPr>
              <a:spLocks noChangeArrowheads="1"/>
            </p:cNvSpPr>
            <p:nvPr/>
          </p:nvSpPr>
          <p:spPr bwMode="auto">
            <a:xfrm>
              <a:off x="2222501" y="3221038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800000"/>
                </a:solidFill>
              </a:endParaRPr>
            </a:p>
          </p:txBody>
        </p:sp>
        <p:sp>
          <p:nvSpPr>
            <p:cNvPr id="29" name="Rectangle 24"/>
            <p:cNvSpPr>
              <a:spLocks noChangeArrowheads="1"/>
            </p:cNvSpPr>
            <p:nvPr/>
          </p:nvSpPr>
          <p:spPr bwMode="auto">
            <a:xfrm>
              <a:off x="2222501" y="2936876"/>
              <a:ext cx="427038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800000"/>
                </a:solidFill>
              </a:endParaRPr>
            </a:p>
          </p:txBody>
        </p:sp>
        <p:sp>
          <p:nvSpPr>
            <p:cNvPr id="30" name="Rectangle 25"/>
            <p:cNvSpPr>
              <a:spLocks noChangeArrowheads="1"/>
            </p:cNvSpPr>
            <p:nvPr/>
          </p:nvSpPr>
          <p:spPr bwMode="auto">
            <a:xfrm>
              <a:off x="1938338" y="4075113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800000"/>
                </a:solidFill>
              </a:endParaRPr>
            </a:p>
          </p:txBody>
        </p:sp>
        <p:sp>
          <p:nvSpPr>
            <p:cNvPr id="31" name="Rectangle 26"/>
            <p:cNvSpPr>
              <a:spLocks noChangeArrowheads="1"/>
            </p:cNvSpPr>
            <p:nvPr/>
          </p:nvSpPr>
          <p:spPr bwMode="auto">
            <a:xfrm>
              <a:off x="1938338" y="4359276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800000"/>
                </a:solidFill>
              </a:endParaRPr>
            </a:p>
          </p:txBody>
        </p:sp>
        <p:sp>
          <p:nvSpPr>
            <p:cNvPr id="32" name="Rectangle 27"/>
            <p:cNvSpPr>
              <a:spLocks noChangeArrowheads="1"/>
            </p:cNvSpPr>
            <p:nvPr/>
          </p:nvSpPr>
          <p:spPr bwMode="auto">
            <a:xfrm>
              <a:off x="1938338" y="2368551"/>
              <a:ext cx="995363" cy="14287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800000"/>
                </a:solidFill>
              </a:endParaRPr>
            </a:p>
          </p:txBody>
        </p:sp>
        <p:sp>
          <p:nvSpPr>
            <p:cNvPr id="33" name="Rectangle 28"/>
            <p:cNvSpPr>
              <a:spLocks noChangeArrowheads="1"/>
            </p:cNvSpPr>
            <p:nvPr/>
          </p:nvSpPr>
          <p:spPr bwMode="auto">
            <a:xfrm>
              <a:off x="1938338" y="2652713"/>
              <a:ext cx="995363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800000"/>
                </a:solidFill>
              </a:endParaRPr>
            </a:p>
          </p:txBody>
        </p:sp>
        <p:sp>
          <p:nvSpPr>
            <p:cNvPr id="34" name="Freeform 29"/>
            <p:cNvSpPr>
              <a:spLocks/>
            </p:cNvSpPr>
            <p:nvPr/>
          </p:nvSpPr>
          <p:spPr bwMode="auto">
            <a:xfrm>
              <a:off x="4924426" y="2368551"/>
              <a:ext cx="854075" cy="142875"/>
            </a:xfrm>
            <a:custGeom>
              <a:avLst/>
              <a:gdLst>
                <a:gd name="T0" fmla="*/ 0 w 538"/>
                <a:gd name="T1" fmla="*/ 0 h 90"/>
                <a:gd name="T2" fmla="*/ 508 w 538"/>
                <a:gd name="T3" fmla="*/ 0 h 90"/>
                <a:gd name="T4" fmla="*/ 514 w 538"/>
                <a:gd name="T5" fmla="*/ 17 h 90"/>
                <a:gd name="T6" fmla="*/ 519 w 538"/>
                <a:gd name="T7" fmla="*/ 33 h 90"/>
                <a:gd name="T8" fmla="*/ 524 w 538"/>
                <a:gd name="T9" fmla="*/ 49 h 90"/>
                <a:gd name="T10" fmla="*/ 530 w 538"/>
                <a:gd name="T11" fmla="*/ 68 h 90"/>
                <a:gd name="T12" fmla="*/ 538 w 538"/>
                <a:gd name="T13" fmla="*/ 90 h 90"/>
                <a:gd name="T14" fmla="*/ 0 w 538"/>
                <a:gd name="T15" fmla="*/ 90 h 90"/>
                <a:gd name="T16" fmla="*/ 0 w 538"/>
                <a:gd name="T17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8" h="90">
                  <a:moveTo>
                    <a:pt x="0" y="0"/>
                  </a:moveTo>
                  <a:lnTo>
                    <a:pt x="508" y="0"/>
                  </a:lnTo>
                  <a:lnTo>
                    <a:pt x="514" y="17"/>
                  </a:lnTo>
                  <a:lnTo>
                    <a:pt x="519" y="33"/>
                  </a:lnTo>
                  <a:lnTo>
                    <a:pt x="524" y="49"/>
                  </a:lnTo>
                  <a:lnTo>
                    <a:pt x="530" y="68"/>
                  </a:lnTo>
                  <a:lnTo>
                    <a:pt x="538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800000"/>
                </a:solidFill>
              </a:endParaRPr>
            </a:p>
          </p:txBody>
        </p:sp>
        <p:sp>
          <p:nvSpPr>
            <p:cNvPr id="35" name="Freeform 30"/>
            <p:cNvSpPr>
              <a:spLocks/>
            </p:cNvSpPr>
            <p:nvPr/>
          </p:nvSpPr>
          <p:spPr bwMode="auto">
            <a:xfrm>
              <a:off x="4924426" y="2652713"/>
              <a:ext cx="947738" cy="141288"/>
            </a:xfrm>
            <a:custGeom>
              <a:avLst/>
              <a:gdLst>
                <a:gd name="T0" fmla="*/ 0 w 597"/>
                <a:gd name="T1" fmla="*/ 0 h 89"/>
                <a:gd name="T2" fmla="*/ 567 w 597"/>
                <a:gd name="T3" fmla="*/ 0 h 89"/>
                <a:gd name="T4" fmla="*/ 573 w 597"/>
                <a:gd name="T5" fmla="*/ 17 h 89"/>
                <a:gd name="T6" fmla="*/ 577 w 597"/>
                <a:gd name="T7" fmla="*/ 29 h 89"/>
                <a:gd name="T8" fmla="*/ 581 w 597"/>
                <a:gd name="T9" fmla="*/ 40 h 89"/>
                <a:gd name="T10" fmla="*/ 584 w 597"/>
                <a:gd name="T11" fmla="*/ 50 h 89"/>
                <a:gd name="T12" fmla="*/ 587 w 597"/>
                <a:gd name="T13" fmla="*/ 60 h 89"/>
                <a:gd name="T14" fmla="*/ 592 w 597"/>
                <a:gd name="T15" fmla="*/ 73 h 89"/>
                <a:gd name="T16" fmla="*/ 597 w 597"/>
                <a:gd name="T17" fmla="*/ 89 h 89"/>
                <a:gd name="T18" fmla="*/ 0 w 597"/>
                <a:gd name="T19" fmla="*/ 89 h 89"/>
                <a:gd name="T20" fmla="*/ 0 w 597"/>
                <a:gd name="T2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7" h="89">
                  <a:moveTo>
                    <a:pt x="0" y="0"/>
                  </a:moveTo>
                  <a:lnTo>
                    <a:pt x="567" y="0"/>
                  </a:lnTo>
                  <a:lnTo>
                    <a:pt x="573" y="17"/>
                  </a:lnTo>
                  <a:lnTo>
                    <a:pt x="577" y="29"/>
                  </a:lnTo>
                  <a:lnTo>
                    <a:pt x="581" y="40"/>
                  </a:lnTo>
                  <a:lnTo>
                    <a:pt x="584" y="50"/>
                  </a:lnTo>
                  <a:lnTo>
                    <a:pt x="587" y="60"/>
                  </a:lnTo>
                  <a:lnTo>
                    <a:pt x="592" y="73"/>
                  </a:lnTo>
                  <a:lnTo>
                    <a:pt x="59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800000"/>
                </a:solidFill>
              </a:endParaRPr>
            </a:p>
          </p:txBody>
        </p:sp>
        <p:sp>
          <p:nvSpPr>
            <p:cNvPr id="36" name="Freeform 31"/>
            <p:cNvSpPr>
              <a:spLocks/>
            </p:cNvSpPr>
            <p:nvPr/>
          </p:nvSpPr>
          <p:spPr bwMode="auto">
            <a:xfrm>
              <a:off x="6346826" y="2368551"/>
              <a:ext cx="852488" cy="142875"/>
            </a:xfrm>
            <a:custGeom>
              <a:avLst/>
              <a:gdLst>
                <a:gd name="T0" fmla="*/ 30 w 537"/>
                <a:gd name="T1" fmla="*/ 0 h 90"/>
                <a:gd name="T2" fmla="*/ 537 w 537"/>
                <a:gd name="T3" fmla="*/ 0 h 90"/>
                <a:gd name="T4" fmla="*/ 537 w 537"/>
                <a:gd name="T5" fmla="*/ 90 h 90"/>
                <a:gd name="T6" fmla="*/ 0 w 537"/>
                <a:gd name="T7" fmla="*/ 90 h 90"/>
                <a:gd name="T8" fmla="*/ 30 w 537"/>
                <a:gd name="T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7" h="90">
                  <a:moveTo>
                    <a:pt x="30" y="0"/>
                  </a:moveTo>
                  <a:lnTo>
                    <a:pt x="537" y="0"/>
                  </a:lnTo>
                  <a:lnTo>
                    <a:pt x="537" y="90"/>
                  </a:lnTo>
                  <a:lnTo>
                    <a:pt x="0" y="90"/>
                  </a:ln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800000"/>
                </a:solidFill>
              </a:endParaRPr>
            </a:p>
          </p:txBody>
        </p:sp>
        <p:sp>
          <p:nvSpPr>
            <p:cNvPr id="37" name="Freeform 32"/>
            <p:cNvSpPr>
              <a:spLocks/>
            </p:cNvSpPr>
            <p:nvPr/>
          </p:nvSpPr>
          <p:spPr bwMode="auto">
            <a:xfrm>
              <a:off x="6253163" y="2652713"/>
              <a:ext cx="946150" cy="141288"/>
            </a:xfrm>
            <a:custGeom>
              <a:avLst/>
              <a:gdLst>
                <a:gd name="T0" fmla="*/ 29 w 596"/>
                <a:gd name="T1" fmla="*/ 0 h 89"/>
                <a:gd name="T2" fmla="*/ 596 w 596"/>
                <a:gd name="T3" fmla="*/ 0 h 89"/>
                <a:gd name="T4" fmla="*/ 596 w 596"/>
                <a:gd name="T5" fmla="*/ 89 h 89"/>
                <a:gd name="T6" fmla="*/ 0 w 596"/>
                <a:gd name="T7" fmla="*/ 89 h 89"/>
                <a:gd name="T8" fmla="*/ 29 w 596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6" h="89">
                  <a:moveTo>
                    <a:pt x="29" y="0"/>
                  </a:moveTo>
                  <a:lnTo>
                    <a:pt x="596" y="0"/>
                  </a:lnTo>
                  <a:lnTo>
                    <a:pt x="596" y="89"/>
                  </a:lnTo>
                  <a:lnTo>
                    <a:pt x="0" y="89"/>
                  </a:lnTo>
                  <a:lnTo>
                    <a:pt x="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800000"/>
                </a:solidFill>
              </a:endParaRPr>
            </a:p>
          </p:txBody>
        </p:sp>
        <p:sp>
          <p:nvSpPr>
            <p:cNvPr id="38" name="Rectangle 33"/>
            <p:cNvSpPr>
              <a:spLocks noChangeArrowheads="1"/>
            </p:cNvSpPr>
            <p:nvPr/>
          </p:nvSpPr>
          <p:spPr bwMode="auto">
            <a:xfrm>
              <a:off x="6488113" y="4075113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800000"/>
                </a:solidFill>
              </a:endParaRPr>
            </a:p>
          </p:txBody>
        </p:sp>
        <p:sp>
          <p:nvSpPr>
            <p:cNvPr id="39" name="Rectangle 34"/>
            <p:cNvSpPr>
              <a:spLocks noChangeArrowheads="1"/>
            </p:cNvSpPr>
            <p:nvPr/>
          </p:nvSpPr>
          <p:spPr bwMode="auto">
            <a:xfrm>
              <a:off x="6488113" y="4359276"/>
              <a:ext cx="711200" cy="1412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800000"/>
                </a:solidFill>
              </a:endParaRPr>
            </a:p>
          </p:txBody>
        </p:sp>
        <p:sp>
          <p:nvSpPr>
            <p:cNvPr id="40" name="Freeform 35"/>
            <p:cNvSpPr>
              <a:spLocks/>
            </p:cNvSpPr>
            <p:nvPr/>
          </p:nvSpPr>
          <p:spPr bwMode="auto">
            <a:xfrm>
              <a:off x="6015038" y="4359276"/>
              <a:ext cx="93663" cy="141288"/>
            </a:xfrm>
            <a:custGeom>
              <a:avLst/>
              <a:gdLst>
                <a:gd name="T0" fmla="*/ 0 w 59"/>
                <a:gd name="T1" fmla="*/ 0 h 89"/>
                <a:gd name="T2" fmla="*/ 59 w 59"/>
                <a:gd name="T3" fmla="*/ 0 h 89"/>
                <a:gd name="T4" fmla="*/ 30 w 59"/>
                <a:gd name="T5" fmla="*/ 89 h 89"/>
                <a:gd name="T6" fmla="*/ 29 w 59"/>
                <a:gd name="T7" fmla="*/ 86 h 89"/>
                <a:gd name="T8" fmla="*/ 27 w 59"/>
                <a:gd name="T9" fmla="*/ 80 h 89"/>
                <a:gd name="T10" fmla="*/ 23 w 59"/>
                <a:gd name="T11" fmla="*/ 70 h 89"/>
                <a:gd name="T12" fmla="*/ 19 w 59"/>
                <a:gd name="T13" fmla="*/ 58 h 89"/>
                <a:gd name="T14" fmla="*/ 15 w 59"/>
                <a:gd name="T15" fmla="*/ 44 h 89"/>
                <a:gd name="T16" fmla="*/ 10 w 59"/>
                <a:gd name="T17" fmla="*/ 31 h 89"/>
                <a:gd name="T18" fmla="*/ 6 w 59"/>
                <a:gd name="T19" fmla="*/ 18 h 89"/>
                <a:gd name="T20" fmla="*/ 3 w 59"/>
                <a:gd name="T21" fmla="*/ 8 h 89"/>
                <a:gd name="T22" fmla="*/ 0 w 59"/>
                <a:gd name="T2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9" h="89">
                  <a:moveTo>
                    <a:pt x="0" y="0"/>
                  </a:moveTo>
                  <a:lnTo>
                    <a:pt x="59" y="0"/>
                  </a:lnTo>
                  <a:lnTo>
                    <a:pt x="30" y="89"/>
                  </a:lnTo>
                  <a:lnTo>
                    <a:pt x="29" y="86"/>
                  </a:lnTo>
                  <a:lnTo>
                    <a:pt x="27" y="80"/>
                  </a:lnTo>
                  <a:lnTo>
                    <a:pt x="23" y="70"/>
                  </a:lnTo>
                  <a:lnTo>
                    <a:pt x="19" y="58"/>
                  </a:lnTo>
                  <a:lnTo>
                    <a:pt x="15" y="44"/>
                  </a:lnTo>
                  <a:lnTo>
                    <a:pt x="10" y="31"/>
                  </a:lnTo>
                  <a:lnTo>
                    <a:pt x="6" y="18"/>
                  </a:lnTo>
                  <a:lnTo>
                    <a:pt x="3" y="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800000"/>
                </a:solidFill>
              </a:endParaRPr>
            </a:p>
          </p:txBody>
        </p:sp>
        <p:sp>
          <p:nvSpPr>
            <p:cNvPr id="41" name="Freeform 36"/>
            <p:cNvSpPr>
              <a:spLocks/>
            </p:cNvSpPr>
            <p:nvPr/>
          </p:nvSpPr>
          <p:spPr bwMode="auto">
            <a:xfrm>
              <a:off x="5919788" y="4075113"/>
              <a:ext cx="284163" cy="141288"/>
            </a:xfrm>
            <a:custGeom>
              <a:avLst/>
              <a:gdLst>
                <a:gd name="T0" fmla="*/ 0 w 179"/>
                <a:gd name="T1" fmla="*/ 0 h 89"/>
                <a:gd name="T2" fmla="*/ 179 w 179"/>
                <a:gd name="T3" fmla="*/ 0 h 89"/>
                <a:gd name="T4" fmla="*/ 149 w 179"/>
                <a:gd name="T5" fmla="*/ 89 h 89"/>
                <a:gd name="T6" fmla="*/ 30 w 179"/>
                <a:gd name="T7" fmla="*/ 89 h 89"/>
                <a:gd name="T8" fmla="*/ 25 w 179"/>
                <a:gd name="T9" fmla="*/ 72 h 89"/>
                <a:gd name="T10" fmla="*/ 18 w 179"/>
                <a:gd name="T11" fmla="*/ 56 h 89"/>
                <a:gd name="T12" fmla="*/ 13 w 179"/>
                <a:gd name="T13" fmla="*/ 39 h 89"/>
                <a:gd name="T14" fmla="*/ 7 w 179"/>
                <a:gd name="T15" fmla="*/ 21 h 89"/>
                <a:gd name="T16" fmla="*/ 0 w 179"/>
                <a:gd name="T17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9" h="89">
                  <a:moveTo>
                    <a:pt x="0" y="0"/>
                  </a:moveTo>
                  <a:lnTo>
                    <a:pt x="179" y="0"/>
                  </a:lnTo>
                  <a:lnTo>
                    <a:pt x="149" y="89"/>
                  </a:lnTo>
                  <a:lnTo>
                    <a:pt x="30" y="89"/>
                  </a:lnTo>
                  <a:lnTo>
                    <a:pt x="25" y="72"/>
                  </a:lnTo>
                  <a:lnTo>
                    <a:pt x="18" y="56"/>
                  </a:lnTo>
                  <a:lnTo>
                    <a:pt x="13" y="39"/>
                  </a:lnTo>
                  <a:lnTo>
                    <a:pt x="7" y="2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800000"/>
                </a:solidFill>
              </a:endParaRPr>
            </a:p>
          </p:txBody>
        </p:sp>
        <p:sp>
          <p:nvSpPr>
            <p:cNvPr id="42" name="Freeform 37"/>
            <p:cNvSpPr>
              <a:spLocks/>
            </p:cNvSpPr>
            <p:nvPr/>
          </p:nvSpPr>
          <p:spPr bwMode="auto">
            <a:xfrm>
              <a:off x="5824538" y="3790951"/>
              <a:ext cx="474663" cy="141288"/>
            </a:xfrm>
            <a:custGeom>
              <a:avLst/>
              <a:gdLst>
                <a:gd name="T0" fmla="*/ 0 w 299"/>
                <a:gd name="T1" fmla="*/ 0 h 89"/>
                <a:gd name="T2" fmla="*/ 299 w 299"/>
                <a:gd name="T3" fmla="*/ 0 h 89"/>
                <a:gd name="T4" fmla="*/ 270 w 299"/>
                <a:gd name="T5" fmla="*/ 89 h 89"/>
                <a:gd name="T6" fmla="*/ 30 w 299"/>
                <a:gd name="T7" fmla="*/ 89 h 89"/>
                <a:gd name="T8" fmla="*/ 25 w 299"/>
                <a:gd name="T9" fmla="*/ 72 h 89"/>
                <a:gd name="T10" fmla="*/ 20 w 299"/>
                <a:gd name="T11" fmla="*/ 59 h 89"/>
                <a:gd name="T12" fmla="*/ 17 w 299"/>
                <a:gd name="T13" fmla="*/ 49 h 89"/>
                <a:gd name="T14" fmla="*/ 14 w 299"/>
                <a:gd name="T15" fmla="*/ 39 h 89"/>
                <a:gd name="T16" fmla="*/ 10 w 299"/>
                <a:gd name="T17" fmla="*/ 29 h 89"/>
                <a:gd name="T18" fmla="*/ 6 w 299"/>
                <a:gd name="T19" fmla="*/ 16 h 89"/>
                <a:gd name="T20" fmla="*/ 0 w 299"/>
                <a:gd name="T2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9" h="89">
                  <a:moveTo>
                    <a:pt x="0" y="0"/>
                  </a:moveTo>
                  <a:lnTo>
                    <a:pt x="299" y="0"/>
                  </a:lnTo>
                  <a:lnTo>
                    <a:pt x="270" y="89"/>
                  </a:lnTo>
                  <a:lnTo>
                    <a:pt x="30" y="89"/>
                  </a:lnTo>
                  <a:lnTo>
                    <a:pt x="25" y="72"/>
                  </a:lnTo>
                  <a:lnTo>
                    <a:pt x="20" y="59"/>
                  </a:lnTo>
                  <a:lnTo>
                    <a:pt x="17" y="49"/>
                  </a:lnTo>
                  <a:lnTo>
                    <a:pt x="14" y="39"/>
                  </a:lnTo>
                  <a:lnTo>
                    <a:pt x="10" y="29"/>
                  </a:lnTo>
                  <a:lnTo>
                    <a:pt x="6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800000"/>
                </a:solidFill>
              </a:endParaRPr>
            </a:p>
          </p:txBody>
        </p:sp>
        <p:sp>
          <p:nvSpPr>
            <p:cNvPr id="43" name="Freeform 38"/>
            <p:cNvSpPr>
              <a:spLocks/>
            </p:cNvSpPr>
            <p:nvPr/>
          </p:nvSpPr>
          <p:spPr bwMode="auto">
            <a:xfrm>
              <a:off x="3360738" y="3505201"/>
              <a:ext cx="1344613" cy="142875"/>
            </a:xfrm>
            <a:custGeom>
              <a:avLst/>
              <a:gdLst>
                <a:gd name="T0" fmla="*/ 0 w 847"/>
                <a:gd name="T1" fmla="*/ 0 h 90"/>
                <a:gd name="T2" fmla="*/ 774 w 847"/>
                <a:gd name="T3" fmla="*/ 0 h 90"/>
                <a:gd name="T4" fmla="*/ 802 w 847"/>
                <a:gd name="T5" fmla="*/ 27 h 90"/>
                <a:gd name="T6" fmla="*/ 826 w 847"/>
                <a:gd name="T7" fmla="*/ 57 h 90"/>
                <a:gd name="T8" fmla="*/ 847 w 847"/>
                <a:gd name="T9" fmla="*/ 90 h 90"/>
                <a:gd name="T10" fmla="*/ 0 w 847"/>
                <a:gd name="T11" fmla="*/ 90 h 90"/>
                <a:gd name="T12" fmla="*/ 0 w 847"/>
                <a:gd name="T13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7" h="90">
                  <a:moveTo>
                    <a:pt x="0" y="0"/>
                  </a:moveTo>
                  <a:lnTo>
                    <a:pt x="774" y="0"/>
                  </a:lnTo>
                  <a:lnTo>
                    <a:pt x="802" y="27"/>
                  </a:lnTo>
                  <a:lnTo>
                    <a:pt x="826" y="57"/>
                  </a:lnTo>
                  <a:lnTo>
                    <a:pt x="847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800000"/>
                </a:solidFill>
              </a:endParaRPr>
            </a:p>
          </p:txBody>
        </p:sp>
        <p:sp>
          <p:nvSpPr>
            <p:cNvPr id="44" name="Freeform 39"/>
            <p:cNvSpPr>
              <a:spLocks/>
            </p:cNvSpPr>
            <p:nvPr/>
          </p:nvSpPr>
          <p:spPr bwMode="auto">
            <a:xfrm>
              <a:off x="4213226" y="3790951"/>
              <a:ext cx="568325" cy="141288"/>
            </a:xfrm>
            <a:custGeom>
              <a:avLst/>
              <a:gdLst>
                <a:gd name="T0" fmla="*/ 0 w 358"/>
                <a:gd name="T1" fmla="*/ 0 h 89"/>
                <a:gd name="T2" fmla="*/ 347 w 358"/>
                <a:gd name="T3" fmla="*/ 0 h 89"/>
                <a:gd name="T4" fmla="*/ 355 w 358"/>
                <a:gd name="T5" fmla="*/ 43 h 89"/>
                <a:gd name="T6" fmla="*/ 358 w 358"/>
                <a:gd name="T7" fmla="*/ 89 h 89"/>
                <a:gd name="T8" fmla="*/ 0 w 358"/>
                <a:gd name="T9" fmla="*/ 89 h 89"/>
                <a:gd name="T10" fmla="*/ 0 w 358"/>
                <a:gd name="T1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" h="89">
                  <a:moveTo>
                    <a:pt x="0" y="0"/>
                  </a:moveTo>
                  <a:lnTo>
                    <a:pt x="347" y="0"/>
                  </a:lnTo>
                  <a:lnTo>
                    <a:pt x="355" y="43"/>
                  </a:lnTo>
                  <a:lnTo>
                    <a:pt x="358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800000"/>
                </a:solidFill>
              </a:endParaRPr>
            </a:p>
          </p:txBody>
        </p:sp>
        <p:sp>
          <p:nvSpPr>
            <p:cNvPr id="45" name="Freeform 40"/>
            <p:cNvSpPr>
              <a:spLocks/>
            </p:cNvSpPr>
            <p:nvPr/>
          </p:nvSpPr>
          <p:spPr bwMode="auto">
            <a:xfrm>
              <a:off x="3074988" y="4075113"/>
              <a:ext cx="1689100" cy="141288"/>
            </a:xfrm>
            <a:custGeom>
              <a:avLst/>
              <a:gdLst>
                <a:gd name="T0" fmla="*/ 0 w 1064"/>
                <a:gd name="T1" fmla="*/ 0 h 89"/>
                <a:gd name="T2" fmla="*/ 1064 w 1064"/>
                <a:gd name="T3" fmla="*/ 0 h 89"/>
                <a:gd name="T4" fmla="*/ 1054 w 1064"/>
                <a:gd name="T5" fmla="*/ 31 h 89"/>
                <a:gd name="T6" fmla="*/ 1042 w 1064"/>
                <a:gd name="T7" fmla="*/ 60 h 89"/>
                <a:gd name="T8" fmla="*/ 1027 w 1064"/>
                <a:gd name="T9" fmla="*/ 89 h 89"/>
                <a:gd name="T10" fmla="*/ 0 w 1064"/>
                <a:gd name="T11" fmla="*/ 89 h 89"/>
                <a:gd name="T12" fmla="*/ 0 w 1064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4" h="89">
                  <a:moveTo>
                    <a:pt x="0" y="0"/>
                  </a:moveTo>
                  <a:lnTo>
                    <a:pt x="1064" y="0"/>
                  </a:lnTo>
                  <a:lnTo>
                    <a:pt x="1054" y="31"/>
                  </a:lnTo>
                  <a:lnTo>
                    <a:pt x="1042" y="60"/>
                  </a:lnTo>
                  <a:lnTo>
                    <a:pt x="102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800000"/>
                </a:solidFill>
              </a:endParaRPr>
            </a:p>
          </p:txBody>
        </p:sp>
        <p:sp>
          <p:nvSpPr>
            <p:cNvPr id="46" name="Freeform 41"/>
            <p:cNvSpPr>
              <a:spLocks/>
            </p:cNvSpPr>
            <p:nvPr/>
          </p:nvSpPr>
          <p:spPr bwMode="auto">
            <a:xfrm>
              <a:off x="3074988" y="4359276"/>
              <a:ext cx="1516063" cy="141288"/>
            </a:xfrm>
            <a:custGeom>
              <a:avLst/>
              <a:gdLst>
                <a:gd name="T0" fmla="*/ 0 w 955"/>
                <a:gd name="T1" fmla="*/ 0 h 89"/>
                <a:gd name="T2" fmla="*/ 955 w 955"/>
                <a:gd name="T3" fmla="*/ 0 h 89"/>
                <a:gd name="T4" fmla="*/ 921 w 955"/>
                <a:gd name="T5" fmla="*/ 26 h 89"/>
                <a:gd name="T6" fmla="*/ 885 w 955"/>
                <a:gd name="T7" fmla="*/ 48 h 89"/>
                <a:gd name="T8" fmla="*/ 846 w 955"/>
                <a:gd name="T9" fmla="*/ 65 h 89"/>
                <a:gd name="T10" fmla="*/ 805 w 955"/>
                <a:gd name="T11" fmla="*/ 78 h 89"/>
                <a:gd name="T12" fmla="*/ 761 w 955"/>
                <a:gd name="T13" fmla="*/ 86 h 89"/>
                <a:gd name="T14" fmla="*/ 717 w 955"/>
                <a:gd name="T15" fmla="*/ 89 h 89"/>
                <a:gd name="T16" fmla="*/ 0 w 955"/>
                <a:gd name="T17" fmla="*/ 89 h 89"/>
                <a:gd name="T18" fmla="*/ 0 w 955"/>
                <a:gd name="T1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5" h="89">
                  <a:moveTo>
                    <a:pt x="0" y="0"/>
                  </a:moveTo>
                  <a:lnTo>
                    <a:pt x="955" y="0"/>
                  </a:lnTo>
                  <a:lnTo>
                    <a:pt x="921" y="26"/>
                  </a:lnTo>
                  <a:lnTo>
                    <a:pt x="885" y="48"/>
                  </a:lnTo>
                  <a:lnTo>
                    <a:pt x="846" y="65"/>
                  </a:lnTo>
                  <a:lnTo>
                    <a:pt x="805" y="78"/>
                  </a:lnTo>
                  <a:lnTo>
                    <a:pt x="761" y="86"/>
                  </a:lnTo>
                  <a:lnTo>
                    <a:pt x="71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800000"/>
                </a:solidFill>
              </a:endParaRPr>
            </a:p>
          </p:txBody>
        </p:sp>
        <p:sp>
          <p:nvSpPr>
            <p:cNvPr id="47" name="Freeform 42"/>
            <p:cNvSpPr>
              <a:spLocks/>
            </p:cNvSpPr>
            <p:nvPr/>
          </p:nvSpPr>
          <p:spPr bwMode="auto">
            <a:xfrm>
              <a:off x="3360738" y="3221038"/>
              <a:ext cx="1344613" cy="141288"/>
            </a:xfrm>
            <a:custGeom>
              <a:avLst/>
              <a:gdLst>
                <a:gd name="T0" fmla="*/ 0 w 847"/>
                <a:gd name="T1" fmla="*/ 0 h 89"/>
                <a:gd name="T2" fmla="*/ 847 w 847"/>
                <a:gd name="T3" fmla="*/ 0 h 89"/>
                <a:gd name="T4" fmla="*/ 826 w 847"/>
                <a:gd name="T5" fmla="*/ 33 h 89"/>
                <a:gd name="T6" fmla="*/ 802 w 847"/>
                <a:gd name="T7" fmla="*/ 62 h 89"/>
                <a:gd name="T8" fmla="*/ 775 w 847"/>
                <a:gd name="T9" fmla="*/ 89 h 89"/>
                <a:gd name="T10" fmla="*/ 0 w 847"/>
                <a:gd name="T11" fmla="*/ 89 h 89"/>
                <a:gd name="T12" fmla="*/ 0 w 847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7" h="89">
                  <a:moveTo>
                    <a:pt x="0" y="0"/>
                  </a:moveTo>
                  <a:lnTo>
                    <a:pt x="847" y="0"/>
                  </a:lnTo>
                  <a:lnTo>
                    <a:pt x="826" y="33"/>
                  </a:lnTo>
                  <a:lnTo>
                    <a:pt x="802" y="62"/>
                  </a:lnTo>
                  <a:lnTo>
                    <a:pt x="775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800000"/>
                </a:solidFill>
              </a:endParaRPr>
            </a:p>
          </p:txBody>
        </p:sp>
        <p:sp>
          <p:nvSpPr>
            <p:cNvPr id="48" name="Freeform 43"/>
            <p:cNvSpPr>
              <a:spLocks/>
            </p:cNvSpPr>
            <p:nvPr/>
          </p:nvSpPr>
          <p:spPr bwMode="auto">
            <a:xfrm>
              <a:off x="4213226" y="2936876"/>
              <a:ext cx="568325" cy="141288"/>
            </a:xfrm>
            <a:custGeom>
              <a:avLst/>
              <a:gdLst>
                <a:gd name="T0" fmla="*/ 0 w 358"/>
                <a:gd name="T1" fmla="*/ 0 h 89"/>
                <a:gd name="T2" fmla="*/ 358 w 358"/>
                <a:gd name="T3" fmla="*/ 0 h 89"/>
                <a:gd name="T4" fmla="*/ 355 w 358"/>
                <a:gd name="T5" fmla="*/ 46 h 89"/>
                <a:gd name="T6" fmla="*/ 347 w 358"/>
                <a:gd name="T7" fmla="*/ 89 h 89"/>
                <a:gd name="T8" fmla="*/ 0 w 358"/>
                <a:gd name="T9" fmla="*/ 89 h 89"/>
                <a:gd name="T10" fmla="*/ 0 w 358"/>
                <a:gd name="T1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8" h="89">
                  <a:moveTo>
                    <a:pt x="0" y="0"/>
                  </a:moveTo>
                  <a:lnTo>
                    <a:pt x="358" y="0"/>
                  </a:lnTo>
                  <a:lnTo>
                    <a:pt x="355" y="46"/>
                  </a:lnTo>
                  <a:lnTo>
                    <a:pt x="347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800000"/>
                </a:solidFill>
              </a:endParaRPr>
            </a:p>
          </p:txBody>
        </p:sp>
        <p:sp>
          <p:nvSpPr>
            <p:cNvPr id="49" name="Freeform 44"/>
            <p:cNvSpPr>
              <a:spLocks/>
            </p:cNvSpPr>
            <p:nvPr/>
          </p:nvSpPr>
          <p:spPr bwMode="auto">
            <a:xfrm>
              <a:off x="3074988" y="2368551"/>
              <a:ext cx="1516063" cy="142875"/>
            </a:xfrm>
            <a:custGeom>
              <a:avLst/>
              <a:gdLst>
                <a:gd name="T0" fmla="*/ 0 w 955"/>
                <a:gd name="T1" fmla="*/ 0 h 90"/>
                <a:gd name="T2" fmla="*/ 717 w 955"/>
                <a:gd name="T3" fmla="*/ 0 h 90"/>
                <a:gd name="T4" fmla="*/ 761 w 955"/>
                <a:gd name="T5" fmla="*/ 3 h 90"/>
                <a:gd name="T6" fmla="*/ 805 w 955"/>
                <a:gd name="T7" fmla="*/ 11 h 90"/>
                <a:gd name="T8" fmla="*/ 846 w 955"/>
                <a:gd name="T9" fmla="*/ 24 h 90"/>
                <a:gd name="T10" fmla="*/ 885 w 955"/>
                <a:gd name="T11" fmla="*/ 41 h 90"/>
                <a:gd name="T12" fmla="*/ 921 w 955"/>
                <a:gd name="T13" fmla="*/ 63 h 90"/>
                <a:gd name="T14" fmla="*/ 955 w 955"/>
                <a:gd name="T15" fmla="*/ 90 h 90"/>
                <a:gd name="T16" fmla="*/ 0 w 955"/>
                <a:gd name="T17" fmla="*/ 90 h 90"/>
                <a:gd name="T18" fmla="*/ 0 w 955"/>
                <a:gd name="T1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5" h="90">
                  <a:moveTo>
                    <a:pt x="0" y="0"/>
                  </a:moveTo>
                  <a:lnTo>
                    <a:pt x="717" y="0"/>
                  </a:lnTo>
                  <a:lnTo>
                    <a:pt x="761" y="3"/>
                  </a:lnTo>
                  <a:lnTo>
                    <a:pt x="805" y="11"/>
                  </a:lnTo>
                  <a:lnTo>
                    <a:pt x="846" y="24"/>
                  </a:lnTo>
                  <a:lnTo>
                    <a:pt x="885" y="41"/>
                  </a:lnTo>
                  <a:lnTo>
                    <a:pt x="921" y="63"/>
                  </a:lnTo>
                  <a:lnTo>
                    <a:pt x="955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800000"/>
                </a:solidFill>
              </a:endParaRPr>
            </a:p>
          </p:txBody>
        </p:sp>
        <p:sp>
          <p:nvSpPr>
            <p:cNvPr id="50" name="Freeform 45"/>
            <p:cNvSpPr>
              <a:spLocks/>
            </p:cNvSpPr>
            <p:nvPr/>
          </p:nvSpPr>
          <p:spPr bwMode="auto">
            <a:xfrm>
              <a:off x="3074988" y="2652713"/>
              <a:ext cx="1689100" cy="141288"/>
            </a:xfrm>
            <a:custGeom>
              <a:avLst/>
              <a:gdLst>
                <a:gd name="T0" fmla="*/ 0 w 1064"/>
                <a:gd name="T1" fmla="*/ 0 h 89"/>
                <a:gd name="T2" fmla="*/ 1027 w 1064"/>
                <a:gd name="T3" fmla="*/ 0 h 89"/>
                <a:gd name="T4" fmla="*/ 1042 w 1064"/>
                <a:gd name="T5" fmla="*/ 28 h 89"/>
                <a:gd name="T6" fmla="*/ 1054 w 1064"/>
                <a:gd name="T7" fmla="*/ 58 h 89"/>
                <a:gd name="T8" fmla="*/ 1064 w 1064"/>
                <a:gd name="T9" fmla="*/ 89 h 89"/>
                <a:gd name="T10" fmla="*/ 0 w 1064"/>
                <a:gd name="T11" fmla="*/ 89 h 89"/>
                <a:gd name="T12" fmla="*/ 0 w 1064"/>
                <a:gd name="T1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4" h="89">
                  <a:moveTo>
                    <a:pt x="0" y="0"/>
                  </a:moveTo>
                  <a:lnTo>
                    <a:pt x="1027" y="0"/>
                  </a:lnTo>
                  <a:lnTo>
                    <a:pt x="1042" y="28"/>
                  </a:lnTo>
                  <a:lnTo>
                    <a:pt x="1054" y="58"/>
                  </a:lnTo>
                  <a:lnTo>
                    <a:pt x="1064" y="89"/>
                  </a:lnTo>
                  <a:lnTo>
                    <a:pt x="0" y="8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8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80952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r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6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70" name="Shape 70"/>
          <p:cNvSpPr>
            <a:spLocks noGrp="1"/>
          </p:cNvSpPr>
          <p:nvPr>
            <p:ph type="sldNum" sz="quarter" idx="2"/>
          </p:nvPr>
        </p:nvSpPr>
        <p:spPr>
          <a:xfrm>
            <a:off x="8713771" y="4858866"/>
            <a:ext cx="224022" cy="21844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1698052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9" name="Shape 2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2pPr>
              <a:defRPr sz="1800"/>
            </a:lvl2pPr>
          </a:lstStyle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30" name="Shape 30"/>
          <p:cNvSpPr>
            <a:spLocks noGrp="1"/>
          </p:cNvSpPr>
          <p:nvPr>
            <p:ph type="sldNum" sz="quarter" idx="2"/>
          </p:nvPr>
        </p:nvSpPr>
        <p:spPr>
          <a:xfrm>
            <a:off x="8713771" y="4858866"/>
            <a:ext cx="224022" cy="21844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22938641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5496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293688" y="44450"/>
            <a:ext cx="8393112" cy="6604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293688" y="901700"/>
            <a:ext cx="8393112" cy="369252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26" name="Straight Connector 25"/>
          <p:cNvCxnSpPr/>
          <p:nvPr userDrawn="1"/>
        </p:nvCxnSpPr>
        <p:spPr>
          <a:xfrm>
            <a:off x="0" y="704850"/>
            <a:ext cx="9144000" cy="0"/>
          </a:xfrm>
          <a:prstGeom prst="line">
            <a:avLst/>
          </a:prstGeom>
          <a:ln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30" name="Rectangle 2"/>
          <p:cNvSpPr>
            <a:spLocks noChangeArrowheads="1"/>
          </p:cNvSpPr>
          <p:nvPr userDrawn="1"/>
        </p:nvSpPr>
        <p:spPr bwMode="auto">
          <a:xfrm>
            <a:off x="8667750" y="4813300"/>
            <a:ext cx="325438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fld id="{C5B8E9DC-5A2F-3746-BC66-D31D97FA3932}" type="slidenum">
              <a:rPr lang="en-US" sz="900">
                <a:solidFill>
                  <a:srgbClr val="4178BE"/>
                </a:solidFill>
              </a:rPr>
              <a:pPr/>
              <a:t>‹#›</a:t>
            </a:fld>
            <a:endParaRPr lang="en-US" sz="2000">
              <a:solidFill>
                <a:srgbClr val="4178BE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6" r:id="rId1"/>
    <p:sldLayoutId id="2147483836" r:id="rId2"/>
    <p:sldLayoutId id="2147483839" r:id="rId3"/>
    <p:sldLayoutId id="2147483840" r:id="rId4"/>
    <p:sldLayoutId id="2147483841" r:id="rId5"/>
    <p:sldLayoutId id="2147483842" r:id="rId6"/>
    <p:sldLayoutId id="2147483843" r:id="rId7"/>
    <p:sldLayoutId id="2147483844" r:id="rId8"/>
  </p:sldLayoutIdLst>
  <p:hf hdr="0" ftr="0" dt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2800" kern="1200">
          <a:solidFill>
            <a:schemeClr val="accent1"/>
          </a:solidFill>
          <a:latin typeface="Helvetica Neue Light"/>
          <a:ea typeface="ＭＳ Ｐゴシック" charset="0"/>
          <a:cs typeface="Helvetica Neue Light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2800">
          <a:solidFill>
            <a:schemeClr val="accent1"/>
          </a:solidFill>
          <a:latin typeface="Helvetica Neue Light" charset="0"/>
          <a:ea typeface="ＭＳ Ｐゴシック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2800">
          <a:solidFill>
            <a:schemeClr val="accent1"/>
          </a:solidFill>
          <a:latin typeface="Helvetica Neue Light" charset="0"/>
          <a:ea typeface="ＭＳ Ｐゴシック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2800">
          <a:solidFill>
            <a:schemeClr val="accent1"/>
          </a:solidFill>
          <a:latin typeface="Helvetica Neue Light" charset="0"/>
          <a:ea typeface="ＭＳ Ｐゴシック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2800">
          <a:solidFill>
            <a:schemeClr val="accent1"/>
          </a:solidFill>
          <a:latin typeface="Helvetica Neue Light" charset="0"/>
          <a:ea typeface="ＭＳ Ｐゴシック" charset="0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2800">
          <a:solidFill>
            <a:schemeClr val="accent1"/>
          </a:solidFill>
          <a:latin typeface="Arial" panose="020B0604020202020204" pitchFamily="34" charset="0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2800">
          <a:solidFill>
            <a:schemeClr val="accent1"/>
          </a:solidFill>
          <a:latin typeface="Arial" panose="020B0604020202020204" pitchFamily="34" charset="0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2800">
          <a:solidFill>
            <a:schemeClr val="accent1"/>
          </a:solidFill>
          <a:latin typeface="Arial" panose="020B0604020202020204" pitchFamily="34" charset="0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2800">
          <a:solidFill>
            <a:schemeClr val="accent1"/>
          </a:solidFill>
          <a:latin typeface="Arial" panose="020B0604020202020204" pitchFamily="34" charset="0"/>
        </a:defRPr>
      </a:lvl9pPr>
    </p:titleStyle>
    <p:bodyStyle>
      <a:lvl1pPr marL="180975" indent="-180975" algn="l" defTabSz="457200" rtl="0" eaLnBrk="0" fontAlgn="base" hangingPunct="0">
        <a:spcBef>
          <a:spcPts val="600"/>
        </a:spcBef>
        <a:spcAft>
          <a:spcPct val="0"/>
        </a:spcAft>
        <a:buClr>
          <a:schemeClr val="accent1"/>
        </a:buClr>
        <a:buFont typeface="Arial" charset="0"/>
        <a:buChar char="•"/>
        <a:defRPr sz="2000" kern="1200">
          <a:solidFill>
            <a:srgbClr val="777677"/>
          </a:solidFill>
          <a:latin typeface="Helvetica Neue Light"/>
          <a:ea typeface="ＭＳ Ｐゴシック" charset="0"/>
          <a:cs typeface="Helvetica Neue Light"/>
        </a:defRPr>
      </a:lvl1pPr>
      <a:lvl2pPr marL="420688" indent="-180975" algn="l" defTabSz="457200" rtl="0" eaLnBrk="0" fontAlgn="base" hangingPunct="0">
        <a:spcBef>
          <a:spcPts val="600"/>
        </a:spcBef>
        <a:spcAft>
          <a:spcPct val="0"/>
        </a:spcAft>
        <a:buFont typeface="Arial" charset="0"/>
        <a:buChar char="–"/>
        <a:defRPr sz="2800" kern="1200">
          <a:solidFill>
            <a:srgbClr val="777677"/>
          </a:solidFill>
          <a:latin typeface="Helvetica Neue Light"/>
          <a:ea typeface="ＭＳ Ｐゴシック" charset="0"/>
          <a:cs typeface="Helvetica Neue Light"/>
        </a:defRPr>
      </a:lvl2pPr>
      <a:lvl3pPr marL="593725" indent="-173038" algn="l" defTabSz="457200" rtl="0" eaLnBrk="0" fontAlgn="base" hangingPunct="0">
        <a:spcBef>
          <a:spcPts val="600"/>
        </a:spcBef>
        <a:spcAft>
          <a:spcPct val="0"/>
        </a:spcAft>
        <a:buFont typeface="Arial" charset="0"/>
        <a:buChar char="•"/>
        <a:defRPr sz="1600" kern="1200">
          <a:solidFill>
            <a:schemeClr val="accent2"/>
          </a:solidFill>
          <a:latin typeface="Helvetica Neue Light"/>
          <a:ea typeface="ＭＳ Ｐゴシック" charset="0"/>
          <a:cs typeface="Helvetica Neue Light"/>
        </a:defRPr>
      </a:lvl3pPr>
      <a:lvl4pPr marL="893763" indent="-300038" algn="l" defTabSz="457200" rtl="0" eaLnBrk="0" fontAlgn="base" hangingPunct="0">
        <a:spcBef>
          <a:spcPts val="600"/>
        </a:spcBef>
        <a:spcAft>
          <a:spcPct val="0"/>
        </a:spcAft>
        <a:buFont typeface="Arial" charset="0"/>
        <a:buChar char="–"/>
        <a:defRPr sz="1400" kern="1200">
          <a:solidFill>
            <a:schemeClr val="accent2"/>
          </a:solidFill>
          <a:latin typeface="Helvetica Neue Light"/>
          <a:ea typeface="ＭＳ Ｐゴシック" charset="0"/>
          <a:cs typeface="Helvetica Neue Light"/>
        </a:defRPr>
      </a:lvl4pPr>
      <a:lvl5pPr marL="1074738" indent="-180975" algn="l" defTabSz="457200" rtl="0" eaLnBrk="0" fontAlgn="base" hangingPunct="0">
        <a:spcBef>
          <a:spcPts val="600"/>
        </a:spcBef>
        <a:spcAft>
          <a:spcPct val="0"/>
        </a:spcAft>
        <a:buFont typeface="Arial" charset="0"/>
        <a:buChar char="»"/>
        <a:defRPr sz="1400" kern="1200">
          <a:solidFill>
            <a:schemeClr val="accent2"/>
          </a:solidFill>
          <a:latin typeface="Helvetica Neue Light"/>
          <a:ea typeface="ＭＳ Ｐゴシック" charset="0"/>
          <a:cs typeface="Helvetica Neue Light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4" Type="http://schemas.openxmlformats.org/officeDocument/2006/relationships/image" Target="../media/image21.png"/><Relationship Id="rId5" Type="http://schemas.openxmlformats.org/officeDocument/2006/relationships/image" Target="../media/image22.tiff"/><Relationship Id="rId6" Type="http://schemas.openxmlformats.org/officeDocument/2006/relationships/image" Target="../media/image23.tiff"/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developer.ibm.com/apiconnect/2017/06/06/protect-access-apis-using-openid-connect/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4" Type="http://schemas.openxmlformats.org/officeDocument/2006/relationships/image" Target="../media/image30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35.ti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6.png"/><Relationship Id="rId5" Type="http://schemas.openxmlformats.org/officeDocument/2006/relationships/image" Target="../media/image35.ti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8.ti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chart" Target="../charts/chart2.xml"/><Relationship Id="rId5" Type="http://schemas.openxmlformats.org/officeDocument/2006/relationships/chart" Target="../charts/chart3.xml"/><Relationship Id="rId6" Type="http://schemas.openxmlformats.org/officeDocument/2006/relationships/chart" Target="../charts/chart4.xml"/><Relationship Id="rId7" Type="http://schemas.openxmlformats.org/officeDocument/2006/relationships/image" Target="../media/image40.png"/><Relationship Id="rId8" Type="http://schemas.openxmlformats.org/officeDocument/2006/relationships/image" Target="../media/image41.png"/><Relationship Id="rId9" Type="http://schemas.openxmlformats.org/officeDocument/2006/relationships/image" Target="../media/image42.png"/><Relationship Id="rId10" Type="http://schemas.openxmlformats.org/officeDocument/2006/relationships/image" Target="../media/image43.png"/><Relationship Id="rId11" Type="http://schemas.openxmlformats.org/officeDocument/2006/relationships/image" Target="../media/image44.tif"/><Relationship Id="rId1" Type="http://schemas.openxmlformats.org/officeDocument/2006/relationships/slideLayout" Target="../slideLayouts/slideLayout6.xml"/><Relationship Id="rId2" Type="http://schemas.openxmlformats.org/officeDocument/2006/relationships/chart" Target="../charts/char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5.tif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6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7.tif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8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hyperlink" Target="https://www.npmjs.com/package/apiconnect" TargetMode="Externa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API Connect Fundamentals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202516" y="2214249"/>
            <a:ext cx="3491179" cy="1479445"/>
          </a:xfrm>
        </p:spPr>
        <p:txBody>
          <a:bodyPr/>
          <a:lstStyle/>
          <a:p>
            <a:r>
              <a:rPr lang="en-US" dirty="0" smtClean="0"/>
              <a:t>Ozair Sheikh</a:t>
            </a:r>
          </a:p>
          <a:p>
            <a:r>
              <a:rPr lang="en-US" sz="2000" dirty="0" smtClean="0"/>
              <a:t>Senior Offering Manager </a:t>
            </a:r>
            <a:r>
              <a:rPr lang="mr-IN" sz="2000" dirty="0" smtClean="0"/>
              <a:t>–</a:t>
            </a:r>
            <a:r>
              <a:rPr lang="en-US" sz="2000" dirty="0" smtClean="0"/>
              <a:t> API Connect &amp; Gateways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432487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ＭＳ Ｐゴシック" charset="-128"/>
              </a:rPr>
              <a:t>GatewayScript</a:t>
            </a:r>
            <a:r>
              <a:rPr lang="en-US" altLang="en-US" dirty="0" smtClean="0">
                <a:ea typeface="ＭＳ Ｐゴシック" charset="-128"/>
              </a:rPr>
              <a:t>™ - </a:t>
            </a:r>
            <a:r>
              <a:rPr lang="en-US" altLang="en-US" i="1" dirty="0" smtClean="0">
                <a:ea typeface="ＭＳ Ｐゴシック" charset="-128"/>
              </a:rPr>
              <a:t>secure &amp; optimized JavaScript runtime</a:t>
            </a:r>
            <a:endParaRPr lang="en-US" altLang="en-US" i="1" dirty="0">
              <a:ea typeface="ＭＳ Ｐゴシック" charset="-128"/>
            </a:endParaRPr>
          </a:p>
        </p:txBody>
      </p:sp>
      <p:sp>
        <p:nvSpPr>
          <p:cNvPr id="6146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altLang="en-US" dirty="0">
                <a:ea typeface="ＭＳ Ｐゴシック" charset="-128"/>
              </a:rPr>
              <a:t>JavaScript-based gateway runtime which simplifies configuration for developers and provides an easier development paradigm for Mobile, Web, &amp; API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en-US" dirty="0" smtClean="0">
                <a:ea typeface="ＭＳ Ｐゴシック" charset="-128"/>
              </a:rPr>
              <a:t>Performance</a:t>
            </a:r>
            <a:endParaRPr lang="en-US" altLang="en-US" dirty="0">
              <a:ea typeface="ＭＳ Ｐゴシック" charset="-128"/>
            </a:endParaRPr>
          </a:p>
          <a:p>
            <a:pPr marL="741363" lvl="1" indent="-342900">
              <a:buFont typeface="Arial" charset="0"/>
              <a:buChar char="•"/>
            </a:pPr>
            <a:r>
              <a:rPr lang="en-US" altLang="en-US" dirty="0">
                <a:ea typeface="ＭＳ Ｐゴシック" charset="-128"/>
              </a:rPr>
              <a:t>Compiler technology &amp; native execution</a:t>
            </a:r>
          </a:p>
          <a:p>
            <a:pPr marL="741363" lvl="1" indent="-342900">
              <a:buFont typeface="Arial" charset="0"/>
              <a:buChar char="•"/>
            </a:pPr>
            <a:r>
              <a:rPr lang="en-US" altLang="en-US" dirty="0" smtClean="0">
                <a:ea typeface="ＭＳ Ｐゴシック" charset="-128"/>
              </a:rPr>
              <a:t>Built </a:t>
            </a:r>
            <a:r>
              <a:rPr lang="en-US" altLang="en-US" dirty="0">
                <a:ea typeface="ＭＳ Ｐゴシック" charset="-128"/>
              </a:rPr>
              <a:t>on intellectual capital and expertise from 10+ years securing and optimizing XSLT parsing/compiler technology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en-US" dirty="0">
                <a:ea typeface="ＭＳ Ｐゴシック" charset="-128"/>
              </a:rPr>
              <a:t>Security</a:t>
            </a:r>
          </a:p>
          <a:p>
            <a:pPr marL="741363" lvl="1" indent="-342900">
              <a:buFont typeface="Arial" charset="0"/>
              <a:buChar char="•"/>
            </a:pPr>
            <a:r>
              <a:rPr lang="en-US" altLang="en-US" dirty="0">
                <a:ea typeface="ＭＳ Ｐゴシック" charset="-128"/>
              </a:rPr>
              <a:t>Transaction isolation</a:t>
            </a:r>
          </a:p>
          <a:p>
            <a:pPr marL="741363" lvl="1" indent="-342900">
              <a:buFont typeface="Arial" charset="0"/>
              <a:buChar char="•"/>
            </a:pPr>
            <a:r>
              <a:rPr lang="en-US" altLang="en-US" dirty="0">
                <a:ea typeface="ＭＳ Ｐゴシック" charset="-128"/>
              </a:rPr>
              <a:t>Code injection </a:t>
            </a:r>
            <a:r>
              <a:rPr lang="en-US" altLang="en-US" dirty="0" smtClean="0">
                <a:ea typeface="ＭＳ Ｐゴシック" charset="-128"/>
              </a:rPr>
              <a:t>protection</a:t>
            </a:r>
            <a:endParaRPr lang="en-US" altLang="en-US" dirty="0">
              <a:ea typeface="ＭＳ Ｐゴシック" charset="-128"/>
            </a:endParaRPr>
          </a:p>
        </p:txBody>
      </p:sp>
      <p:pic>
        <p:nvPicPr>
          <p:cNvPr id="44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53203" y="3413933"/>
            <a:ext cx="1233598" cy="13443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0295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GatewayScript for API Connect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93689" y="901700"/>
            <a:ext cx="5623636" cy="4122245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Use GatewayScript to manipulate headers, payload or perform off-box calls using </a:t>
            </a:r>
            <a:r>
              <a:rPr lang="en-US" sz="1700" dirty="0" err="1" smtClean="0">
                <a:latin typeface="Lucida Console" charset="0"/>
                <a:ea typeface="Lucida Console" charset="0"/>
                <a:cs typeface="Lucida Console" charset="0"/>
              </a:rPr>
              <a:t>url</a:t>
            </a:r>
            <a:r>
              <a:rPr lang="en-US" sz="1700" dirty="0" smtClean="0">
                <a:latin typeface="Lucida Console" charset="0"/>
                <a:ea typeface="Lucida Console" charset="0"/>
                <a:cs typeface="Lucida Console" charset="0"/>
              </a:rPr>
              <a:t>-open</a:t>
            </a:r>
            <a:r>
              <a:rPr lang="en-US" dirty="0" smtClean="0"/>
              <a:t>.</a:t>
            </a:r>
          </a:p>
          <a:p>
            <a:r>
              <a:rPr lang="en-US" dirty="0" smtClean="0"/>
              <a:t>Code is similar to running on standalone DataPower Gateway with a few exceptions</a:t>
            </a:r>
          </a:p>
          <a:p>
            <a:pPr lvl="1"/>
            <a:r>
              <a:rPr lang="en-US" dirty="0" smtClean="0"/>
              <a:t>Use </a:t>
            </a:r>
            <a:r>
              <a:rPr lang="en-US" dirty="0" err="1" smtClean="0">
                <a:latin typeface="Lucida Console" charset="0"/>
                <a:ea typeface="Lucida Console" charset="0"/>
                <a:cs typeface="Lucida Console" charset="0"/>
              </a:rPr>
              <a:t>apim</a:t>
            </a:r>
            <a:r>
              <a:rPr lang="en-US" dirty="0" smtClean="0"/>
              <a:t> module to get/set variables</a:t>
            </a:r>
          </a:p>
          <a:p>
            <a:pPr marL="412750" lvl="2" indent="0">
              <a:buNone/>
            </a:pPr>
            <a:r>
              <a:rPr lang="en-US" sz="1200" dirty="0" err="1">
                <a:latin typeface="Lucida Console" charset="0"/>
                <a:ea typeface="Lucida Console" charset="0"/>
                <a:cs typeface="Lucida Console" charset="0"/>
              </a:rPr>
              <a:t>var</a:t>
            </a:r>
            <a:r>
              <a:rPr lang="en-US" sz="1200" dirty="0">
                <a:latin typeface="Lucida Console" charset="0"/>
                <a:ea typeface="Lucida Console" charset="0"/>
                <a:cs typeface="Lucida Console" charset="0"/>
              </a:rPr>
              <a:t> </a:t>
            </a:r>
            <a:r>
              <a:rPr lang="en-US" sz="1200" dirty="0" err="1">
                <a:latin typeface="Lucida Console" charset="0"/>
                <a:ea typeface="Lucida Console" charset="0"/>
                <a:cs typeface="Lucida Console" charset="0"/>
              </a:rPr>
              <a:t>json</a:t>
            </a:r>
            <a:r>
              <a:rPr lang="en-US" sz="1200" dirty="0">
                <a:latin typeface="Lucida Console" charset="0"/>
                <a:ea typeface="Lucida Console" charset="0"/>
                <a:cs typeface="Lucida Console" charset="0"/>
              </a:rPr>
              <a:t> = </a:t>
            </a:r>
            <a:r>
              <a:rPr lang="en-US" sz="1200" dirty="0" err="1">
                <a:latin typeface="Lucida Console" charset="0"/>
                <a:ea typeface="Lucida Console" charset="0"/>
                <a:cs typeface="Lucida Console" charset="0"/>
              </a:rPr>
              <a:t>apim.getvariable</a:t>
            </a:r>
            <a:r>
              <a:rPr lang="en-US" sz="1200" dirty="0">
                <a:latin typeface="Lucida Console" charset="0"/>
                <a:ea typeface="Lucida Console" charset="0"/>
                <a:cs typeface="Lucida Console" charset="0"/>
              </a:rPr>
              <a:t>('message</a:t>
            </a:r>
            <a:r>
              <a:rPr lang="en-US" sz="1200" dirty="0" smtClean="0">
                <a:latin typeface="Lucida Console" charset="0"/>
                <a:ea typeface="Lucida Console" charset="0"/>
                <a:cs typeface="Lucida Console" charset="0"/>
              </a:rPr>
              <a:t>');</a:t>
            </a:r>
          </a:p>
          <a:p>
            <a:pPr marL="412750" lvl="2" indent="0">
              <a:buNone/>
            </a:pPr>
            <a:r>
              <a:rPr lang="en-US" sz="1200" dirty="0" err="1" smtClean="0">
                <a:latin typeface="Lucida Console" charset="0"/>
                <a:ea typeface="Lucida Console" charset="0"/>
                <a:cs typeface="Lucida Console" charset="0"/>
              </a:rPr>
              <a:t>apim.setvariable</a:t>
            </a:r>
            <a:r>
              <a:rPr lang="en-US" sz="1200" dirty="0">
                <a:latin typeface="Lucida Console" charset="0"/>
                <a:ea typeface="Lucida Console" charset="0"/>
                <a:cs typeface="Lucida Console" charset="0"/>
              </a:rPr>
              <a:t>('</a:t>
            </a:r>
            <a:r>
              <a:rPr lang="en-US" sz="1200" dirty="0" err="1">
                <a:latin typeface="Lucida Console" charset="0"/>
                <a:ea typeface="Lucida Console" charset="0"/>
                <a:cs typeface="Lucida Console" charset="0"/>
              </a:rPr>
              <a:t>message.body</a:t>
            </a:r>
            <a:r>
              <a:rPr lang="en-US" sz="1200" dirty="0">
                <a:latin typeface="Lucida Console" charset="0"/>
                <a:ea typeface="Lucida Console" charset="0"/>
                <a:cs typeface="Lucida Console" charset="0"/>
              </a:rPr>
              <a:t>', </a:t>
            </a:r>
            <a:r>
              <a:rPr lang="en-US" sz="1200" dirty="0" err="1">
                <a:latin typeface="Lucida Console" charset="0"/>
                <a:ea typeface="Lucida Console" charset="0"/>
                <a:cs typeface="Lucida Console" charset="0"/>
              </a:rPr>
              <a:t>json.body</a:t>
            </a:r>
            <a:r>
              <a:rPr lang="en-US" sz="1200" dirty="0" smtClean="0">
                <a:latin typeface="Lucida Console" charset="0"/>
                <a:ea typeface="Lucida Console" charset="0"/>
                <a:cs typeface="Lucida Console" charset="0"/>
              </a:rPr>
              <a:t>);</a:t>
            </a:r>
          </a:p>
          <a:p>
            <a:pPr marL="412750" lvl="2" indent="0">
              <a:buNone/>
            </a:pPr>
            <a:endParaRPr lang="en-US" sz="1200" dirty="0" smtClean="0">
              <a:latin typeface="Lucida Console" charset="0"/>
              <a:ea typeface="Lucida Console" charset="0"/>
              <a:cs typeface="Lucida Console" charset="0"/>
            </a:endParaRPr>
          </a:p>
          <a:p>
            <a:pPr lvl="1"/>
            <a:r>
              <a:rPr lang="en-US" dirty="0" smtClean="0"/>
              <a:t>Use </a:t>
            </a:r>
            <a:r>
              <a:rPr lang="en-US" dirty="0" err="1">
                <a:latin typeface="Lucida Console" charset="0"/>
                <a:ea typeface="Lucida Console" charset="0"/>
                <a:cs typeface="Lucida Console" charset="0"/>
              </a:rPr>
              <a:t>apim</a:t>
            </a:r>
            <a:r>
              <a:rPr lang="en-US" dirty="0"/>
              <a:t> module to </a:t>
            </a:r>
            <a:r>
              <a:rPr lang="en-US" dirty="0" smtClean="0"/>
              <a:t>read input payload</a:t>
            </a:r>
            <a:endParaRPr lang="en-US" dirty="0"/>
          </a:p>
          <a:p>
            <a:pPr marL="412750" lvl="2" indent="0">
              <a:buNone/>
            </a:pPr>
            <a:r>
              <a:rPr lang="en-US" sz="1200" dirty="0" err="1">
                <a:latin typeface="Lucida Console" charset="0"/>
                <a:ea typeface="Lucida Console" charset="0"/>
                <a:cs typeface="Lucida Console" charset="0"/>
              </a:rPr>
              <a:t>apim.readInputAsJSON</a:t>
            </a:r>
            <a:r>
              <a:rPr lang="en-US" sz="1200" dirty="0">
                <a:latin typeface="Lucida Console" charset="0"/>
                <a:ea typeface="Lucida Console" charset="0"/>
                <a:cs typeface="Lucida Console" charset="0"/>
              </a:rPr>
              <a:t>(function (error, </a:t>
            </a:r>
            <a:r>
              <a:rPr lang="en-US" sz="1200" dirty="0" err="1">
                <a:latin typeface="Lucida Console" charset="0"/>
                <a:ea typeface="Lucida Console" charset="0"/>
                <a:cs typeface="Lucida Console" charset="0"/>
              </a:rPr>
              <a:t>json</a:t>
            </a:r>
            <a:r>
              <a:rPr lang="en-US" sz="1200" dirty="0" smtClean="0">
                <a:latin typeface="Lucida Console" charset="0"/>
                <a:ea typeface="Lucida Console" charset="0"/>
                <a:cs typeface="Lucida Console" charset="0"/>
              </a:rPr>
              <a:t>)</a:t>
            </a:r>
          </a:p>
          <a:p>
            <a:pPr marL="412750" lvl="2" indent="0">
              <a:buNone/>
            </a:pPr>
            <a:endParaRPr lang="en-US" dirty="0" smtClean="0"/>
          </a:p>
          <a:p>
            <a:pPr lvl="1"/>
            <a:r>
              <a:rPr lang="en-US" dirty="0"/>
              <a:t>Use </a:t>
            </a:r>
            <a:r>
              <a:rPr lang="en-US" dirty="0" err="1">
                <a:latin typeface="Lucida Console" charset="0"/>
                <a:ea typeface="Lucida Console" charset="0"/>
                <a:cs typeface="Lucida Console" charset="0"/>
              </a:rPr>
              <a:t>apim</a:t>
            </a:r>
            <a:r>
              <a:rPr lang="en-US" dirty="0"/>
              <a:t> module to read </a:t>
            </a:r>
            <a:r>
              <a:rPr lang="en-US" dirty="0" smtClean="0"/>
              <a:t>runtime context variables</a:t>
            </a:r>
            <a:endParaRPr lang="en-US" dirty="0"/>
          </a:p>
          <a:p>
            <a:pPr marL="412750" lvl="2" indent="0">
              <a:buNone/>
            </a:pPr>
            <a:r>
              <a:rPr lang="en-US" sz="1200" dirty="0" err="1">
                <a:latin typeface="Lucida Console" charset="0"/>
                <a:ea typeface="Lucida Console" charset="0"/>
                <a:cs typeface="Lucida Console" charset="0"/>
              </a:rPr>
              <a:t>apim.getContext</a:t>
            </a:r>
            <a:r>
              <a:rPr lang="en-US" sz="1200" dirty="0">
                <a:latin typeface="Lucida Console" charset="0"/>
                <a:ea typeface="Lucida Console" charset="0"/>
                <a:cs typeface="Lucida Console" charset="0"/>
              </a:rPr>
              <a:t>('</a:t>
            </a:r>
            <a:r>
              <a:rPr lang="en-US" sz="1200" dirty="0" err="1">
                <a:latin typeface="Lucida Console" charset="0"/>
                <a:ea typeface="Lucida Console" charset="0"/>
                <a:cs typeface="Lucida Console" charset="0"/>
              </a:rPr>
              <a:t>request.parameters.component</a:t>
            </a:r>
            <a:r>
              <a:rPr lang="en-US" sz="1200" dirty="0">
                <a:latin typeface="Lucida Console" charset="0"/>
                <a:ea typeface="Lucida Console" charset="0"/>
                <a:cs typeface="Lucida Console" charset="0"/>
              </a:rPr>
              <a:t>')</a:t>
            </a:r>
          </a:p>
          <a:p>
            <a:pPr lvl="1"/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2298" y="901700"/>
            <a:ext cx="2973330" cy="3621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4370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Common GatewayScript code snippets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GatewayScript modules are available within GatewayScript assembly policy (</a:t>
            </a:r>
            <a:r>
              <a:rPr lang="en-US" sz="1600" dirty="0" smtClean="0">
                <a:latin typeface="Lucida Console" charset="0"/>
                <a:ea typeface="Lucida Console" charset="0"/>
                <a:cs typeface="Lucida Console" charset="0"/>
              </a:rPr>
              <a:t>URL, service-metadata, header-metadata, </a:t>
            </a:r>
            <a:r>
              <a:rPr lang="en-US" sz="1600" dirty="0" err="1" smtClean="0">
                <a:latin typeface="Lucida Console" charset="0"/>
                <a:ea typeface="Lucida Console" charset="0"/>
                <a:cs typeface="Lucida Console" charset="0"/>
              </a:rPr>
              <a:t>urlopen</a:t>
            </a:r>
            <a:r>
              <a:rPr lang="en-US" sz="1600" dirty="0" smtClean="0">
                <a:latin typeface="Lucida Console" charset="0"/>
                <a:ea typeface="Lucida Console" charset="0"/>
                <a:cs typeface="Lucida Console" charset="0"/>
              </a:rPr>
              <a:t>,  </a:t>
            </a:r>
            <a:r>
              <a:rPr lang="en-US" sz="1600" dirty="0" err="1" smtClean="0">
                <a:latin typeface="Lucida Console" charset="0"/>
                <a:ea typeface="Lucida Console" charset="0"/>
                <a:cs typeface="Lucida Console" charset="0"/>
              </a:rPr>
              <a:t>querystring</a:t>
            </a:r>
            <a:r>
              <a:rPr lang="en-US" sz="1600" dirty="0" smtClean="0">
                <a:latin typeface="Lucida Console" charset="0"/>
                <a:ea typeface="Lucida Console" charset="0"/>
                <a:cs typeface="Lucida Console" charset="0"/>
              </a:rPr>
              <a:t>, &amp; </a:t>
            </a:r>
            <a:r>
              <a:rPr lang="en-US" sz="1600" dirty="0" err="1" smtClean="0">
                <a:latin typeface="Lucida Console" charset="0"/>
                <a:ea typeface="Lucida Console" charset="0"/>
                <a:cs typeface="Lucida Console" charset="0"/>
              </a:rPr>
              <a:t>util</a:t>
            </a:r>
            <a:r>
              <a:rPr lang="en-US" dirty="0" smtClean="0"/>
              <a:t>)</a:t>
            </a:r>
          </a:p>
          <a:p>
            <a:endParaRPr lang="en-US" dirty="0" smtClean="0"/>
          </a:p>
          <a:p>
            <a:r>
              <a:rPr lang="en-US" dirty="0" smtClean="0"/>
              <a:t>Common GatewayScript functions</a:t>
            </a:r>
          </a:p>
          <a:p>
            <a:pPr lvl="1"/>
            <a:r>
              <a:rPr lang="en-US" dirty="0" smtClean="0"/>
              <a:t>Trigger an error (similar to throw)</a:t>
            </a:r>
            <a:endParaRPr lang="en-US" dirty="0"/>
          </a:p>
          <a:p>
            <a:pPr marL="412750" lvl="2" indent="0">
              <a:buNone/>
            </a:pPr>
            <a:r>
              <a:rPr lang="en-US" sz="1200" dirty="0" err="1">
                <a:latin typeface="Lucida Console" charset="0"/>
                <a:ea typeface="Lucida Console" charset="0"/>
                <a:cs typeface="Lucida Console" charset="0"/>
              </a:rPr>
              <a:t>apim.error</a:t>
            </a:r>
            <a:r>
              <a:rPr lang="en-US" sz="1200" dirty="0">
                <a:latin typeface="Lucida Console" charset="0"/>
                <a:ea typeface="Lucida Console" charset="0"/>
                <a:cs typeface="Lucida Console" charset="0"/>
              </a:rPr>
              <a:t>('</a:t>
            </a:r>
            <a:r>
              <a:rPr lang="en-US" sz="1200" dirty="0" err="1">
                <a:latin typeface="Lucida Console" charset="0"/>
                <a:ea typeface="Lucida Console" charset="0"/>
                <a:cs typeface="Lucida Console" charset="0"/>
              </a:rPr>
              <a:t>MyError</a:t>
            </a:r>
            <a:r>
              <a:rPr lang="en-US" sz="1200" dirty="0">
                <a:latin typeface="Lucida Console" charset="0"/>
                <a:ea typeface="Lucida Console" charset="0"/>
                <a:cs typeface="Lucida Console" charset="0"/>
              </a:rPr>
              <a:t>', 500, 'Internal Error', 'Some error message</a:t>
            </a:r>
            <a:r>
              <a:rPr lang="en-US" sz="1200" dirty="0" smtClean="0">
                <a:latin typeface="Lucida Console" charset="0"/>
                <a:ea typeface="Lucida Console" charset="0"/>
                <a:cs typeface="Lucida Console" charset="0"/>
              </a:rPr>
              <a:t>');</a:t>
            </a:r>
            <a:endParaRPr lang="en-US" sz="1200" dirty="0">
              <a:latin typeface="Lucida Console" charset="0"/>
              <a:ea typeface="Lucida Console" charset="0"/>
              <a:cs typeface="Lucida Console" charset="0"/>
            </a:endParaRPr>
          </a:p>
          <a:p>
            <a:pPr lvl="1"/>
            <a:r>
              <a:rPr lang="en-US" dirty="0" smtClean="0"/>
              <a:t>Write the final results to the session</a:t>
            </a:r>
            <a:endParaRPr lang="en-US" dirty="0"/>
          </a:p>
          <a:p>
            <a:pPr marL="412750" lvl="2" indent="0">
              <a:buNone/>
            </a:pPr>
            <a:r>
              <a:rPr lang="en-US" sz="1200" dirty="0" err="1">
                <a:latin typeface="Lucida Console" charset="0"/>
                <a:ea typeface="Lucida Console" charset="0"/>
                <a:cs typeface="Lucida Console" charset="0"/>
              </a:rPr>
              <a:t>session.output.write</a:t>
            </a:r>
            <a:r>
              <a:rPr lang="en-US" sz="1200" dirty="0">
                <a:latin typeface="Lucida Console" charset="0"/>
                <a:ea typeface="Lucida Console" charset="0"/>
                <a:cs typeface="Lucida Console" charset="0"/>
              </a:rPr>
              <a:t>('{ "status": "created" </a:t>
            </a:r>
            <a:r>
              <a:rPr lang="en-US" sz="1200" dirty="0" smtClean="0">
                <a:latin typeface="Lucida Console" charset="0"/>
                <a:ea typeface="Lucida Console" charset="0"/>
                <a:cs typeface="Lucida Console" charset="0"/>
              </a:rPr>
              <a:t>}');</a:t>
            </a:r>
            <a:endParaRPr lang="en-US" dirty="0"/>
          </a:p>
          <a:p>
            <a:pPr lvl="1"/>
            <a:r>
              <a:rPr lang="en-US" dirty="0" smtClean="0"/>
              <a:t>Set message headers</a:t>
            </a:r>
            <a:endParaRPr lang="en-US" dirty="0"/>
          </a:p>
          <a:p>
            <a:pPr marL="412750" lvl="2" indent="0">
              <a:buNone/>
            </a:pPr>
            <a:r>
              <a:rPr lang="en-US" sz="1200" dirty="0" err="1">
                <a:latin typeface="Lucida Console" charset="0"/>
                <a:ea typeface="Lucida Console" charset="0"/>
                <a:cs typeface="Lucida Console" charset="0"/>
              </a:rPr>
              <a:t>apim.setvariable</a:t>
            </a:r>
            <a:r>
              <a:rPr lang="en-US" sz="1200" dirty="0">
                <a:latin typeface="Lucida Console" charset="0"/>
                <a:ea typeface="Lucida Console" charset="0"/>
                <a:cs typeface="Lucida Console" charset="0"/>
              </a:rPr>
              <a:t>('</a:t>
            </a:r>
            <a:r>
              <a:rPr lang="en-US" sz="1200" dirty="0" err="1">
                <a:latin typeface="Lucida Console" charset="0"/>
                <a:ea typeface="Lucida Console" charset="0"/>
                <a:cs typeface="Lucida Console" charset="0"/>
              </a:rPr>
              <a:t>message.status.code</a:t>
            </a:r>
            <a:r>
              <a:rPr lang="en-US" sz="1200" dirty="0">
                <a:latin typeface="Lucida Console" charset="0"/>
                <a:ea typeface="Lucida Console" charset="0"/>
                <a:cs typeface="Lucida Console" charset="0"/>
              </a:rPr>
              <a:t>', 401);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56368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Handling API Errors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93688" y="901700"/>
            <a:ext cx="5371388" cy="4069693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Errors </a:t>
            </a:r>
            <a:r>
              <a:rPr lang="en-US" dirty="0"/>
              <a:t>can range from built-in (</a:t>
            </a:r>
            <a:r>
              <a:rPr lang="en-US" dirty="0" err="1"/>
              <a:t>ie</a:t>
            </a:r>
            <a:r>
              <a:rPr lang="en-US" dirty="0"/>
              <a:t> connection failure) or custom (</a:t>
            </a:r>
            <a:r>
              <a:rPr lang="en-US" dirty="0" err="1"/>
              <a:t>ie</a:t>
            </a:r>
            <a:r>
              <a:rPr lang="en-US" dirty="0"/>
              <a:t> Errors can range from built-in (</a:t>
            </a:r>
            <a:r>
              <a:rPr lang="en-US" dirty="0" err="1"/>
              <a:t>ie</a:t>
            </a:r>
            <a:r>
              <a:rPr lang="en-US" dirty="0"/>
              <a:t> connection failure) or custom (</a:t>
            </a:r>
            <a:r>
              <a:rPr lang="en-US" dirty="0" err="1"/>
              <a:t>ie</a:t>
            </a:r>
            <a:r>
              <a:rPr lang="en-US" dirty="0"/>
              <a:t> </a:t>
            </a:r>
            <a:r>
              <a:rPr lang="en-US" dirty="0" err="1"/>
              <a:t>InsuffienctFundsException</a:t>
            </a:r>
            <a:r>
              <a:rPr lang="en-US" dirty="0"/>
              <a:t>). </a:t>
            </a:r>
            <a:endParaRPr lang="en-US" dirty="0" smtClean="0"/>
          </a:p>
          <a:p>
            <a:r>
              <a:rPr lang="en-US" dirty="0" smtClean="0"/>
              <a:t>Multiple </a:t>
            </a:r>
            <a:r>
              <a:rPr lang="en-US" dirty="0"/>
              <a:t>approaches are available to throw errors</a:t>
            </a:r>
            <a:r>
              <a:rPr lang="en-US" dirty="0" smtClean="0"/>
              <a:t>:</a:t>
            </a:r>
          </a:p>
          <a:p>
            <a:pPr lvl="1"/>
            <a:r>
              <a:rPr lang="en-US" b="1" dirty="0" smtClean="0"/>
              <a:t>Throw</a:t>
            </a:r>
            <a:r>
              <a:rPr lang="en-US" dirty="0" smtClean="0"/>
              <a:t> </a:t>
            </a:r>
            <a:r>
              <a:rPr lang="en-US" dirty="0"/>
              <a:t>policy that triggers the global error handler into the </a:t>
            </a:r>
            <a:r>
              <a:rPr lang="en-US" b="1" dirty="0" smtClean="0"/>
              <a:t>catch</a:t>
            </a:r>
            <a:r>
              <a:rPr lang="en-US" dirty="0" smtClean="0"/>
              <a:t> </a:t>
            </a:r>
            <a:r>
              <a:rPr lang="en-US" dirty="0"/>
              <a:t>space, which can contain policies to return an error message to the </a:t>
            </a:r>
            <a:r>
              <a:rPr lang="en-US" dirty="0" smtClean="0"/>
              <a:t>client.</a:t>
            </a:r>
          </a:p>
          <a:p>
            <a:pPr lvl="1"/>
            <a:r>
              <a:rPr lang="en-US" dirty="0" smtClean="0"/>
              <a:t>Throw </a:t>
            </a:r>
            <a:r>
              <a:rPr lang="en-US" dirty="0"/>
              <a:t>errors in your </a:t>
            </a:r>
            <a:r>
              <a:rPr lang="en-US" b="1" dirty="0" smtClean="0"/>
              <a:t>GatewayScript</a:t>
            </a:r>
            <a:r>
              <a:rPr lang="en-US" dirty="0" smtClean="0"/>
              <a:t> code </a:t>
            </a:r>
            <a:r>
              <a:rPr lang="en-US" dirty="0"/>
              <a:t>when an error condition is reached. </a:t>
            </a:r>
            <a:endParaRPr lang="en-US" dirty="0" smtClean="0"/>
          </a:p>
          <a:p>
            <a:pPr lvl="2"/>
            <a:r>
              <a:rPr lang="en-US" dirty="0" smtClean="0"/>
              <a:t>Example: Invoke </a:t>
            </a:r>
            <a:r>
              <a:rPr lang="en-US" dirty="0"/>
              <a:t>policy returns an non-200 error. </a:t>
            </a:r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2635" y="901700"/>
            <a:ext cx="2667438" cy="2115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9084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Global error handler in API Assembly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API assembly provides a single global error handle to catch errors thrown by any policy.</a:t>
            </a:r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1065" y="1958646"/>
            <a:ext cx="5481583" cy="2832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2128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JSON security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Provide enhanced message-level security for mobile, API, and web workloads</a:t>
            </a:r>
          </a:p>
          <a:p>
            <a:pPr lvl="1"/>
            <a:r>
              <a:rPr lang="en-US" dirty="0" smtClean="0"/>
              <a:t>JSON Web Encryption for message confidentiality</a:t>
            </a:r>
          </a:p>
          <a:p>
            <a:pPr lvl="1"/>
            <a:r>
              <a:rPr lang="en-US" dirty="0" smtClean="0"/>
              <a:t>JSON Signature for message integrity</a:t>
            </a:r>
          </a:p>
          <a:p>
            <a:pPr lvl="1"/>
            <a:r>
              <a:rPr lang="en-US" dirty="0" smtClean="0"/>
              <a:t>JSON Web Token to assert security assertions for Single Sign On (SSO). </a:t>
            </a:r>
          </a:p>
          <a:p>
            <a:pPr lvl="1"/>
            <a:r>
              <a:rPr lang="en-US" dirty="0" smtClean="0"/>
              <a:t>JSON Web Key (JWK) to represent cryptographic key</a:t>
            </a:r>
          </a:p>
          <a:p>
            <a:r>
              <a:rPr lang="en-US" dirty="0" smtClean="0"/>
              <a:t>Provides end-to-end security between Mobile application and System of Record applications</a:t>
            </a:r>
          </a:p>
          <a:p>
            <a:pPr lvl="1"/>
            <a:r>
              <a:rPr lang="en-US" dirty="0" smtClean="0"/>
              <a:t>Secure sensitive data (credit card data) between multiple untrusted or unmanaged systems without compromising the data to help support PCI compliance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85054" y="4382203"/>
            <a:ext cx="1493841" cy="714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638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JSON Web Token (JWT)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93688" y="901700"/>
            <a:ext cx="5271759" cy="4101224"/>
          </a:xfrm>
        </p:spPr>
        <p:txBody>
          <a:bodyPr>
            <a:normAutofit fontScale="92500"/>
          </a:bodyPr>
          <a:lstStyle/>
          <a:p>
            <a:r>
              <a:rPr lang="en-US" dirty="0"/>
              <a:t>JSON Web Token (JWT) is a compact, URL-safe way of representing claims that are to be transferred between two parties. </a:t>
            </a:r>
            <a:endParaRPr lang="en-US" dirty="0" smtClean="0"/>
          </a:p>
          <a:p>
            <a:pPr lvl="1"/>
            <a:r>
              <a:rPr lang="en-US" dirty="0" smtClean="0"/>
              <a:t>Transmitted via HTTP header (default) or payload</a:t>
            </a:r>
          </a:p>
          <a:p>
            <a:r>
              <a:rPr lang="en-US" dirty="0" smtClean="0"/>
              <a:t>Scenarios</a:t>
            </a:r>
          </a:p>
          <a:p>
            <a:pPr lvl="1"/>
            <a:r>
              <a:rPr lang="en-US" b="1" dirty="0" smtClean="0"/>
              <a:t>Authentication</a:t>
            </a:r>
            <a:r>
              <a:rPr lang="en-US" dirty="0" smtClean="0"/>
              <a:t>: assert user login information within JWT so that subsequent logins will use JWT for SSO</a:t>
            </a:r>
          </a:p>
          <a:p>
            <a:pPr lvl="1"/>
            <a:r>
              <a:rPr lang="en-US" b="1" dirty="0" smtClean="0"/>
              <a:t>Information Exchange</a:t>
            </a:r>
            <a:r>
              <a:rPr lang="en-US" dirty="0" smtClean="0"/>
              <a:t>: asserting identity information securely between two parties</a:t>
            </a:r>
          </a:p>
          <a:p>
            <a:r>
              <a:rPr lang="en-US" dirty="0" smtClean="0"/>
              <a:t>JWT consists of </a:t>
            </a:r>
            <a:r>
              <a:rPr lang="en-US" b="1" dirty="0" smtClean="0"/>
              <a:t>three parts </a:t>
            </a:r>
            <a:r>
              <a:rPr lang="en-US" dirty="0" smtClean="0"/>
              <a:t>(separated by dots)</a:t>
            </a:r>
          </a:p>
          <a:p>
            <a:pPr lvl="1"/>
            <a:r>
              <a:rPr lang="en-US" dirty="0" err="1" smtClean="0"/>
              <a:t>header.payload.signature</a:t>
            </a:r>
            <a:r>
              <a:rPr lang="en-US" dirty="0" smtClean="0"/>
              <a:t> (</a:t>
            </a:r>
            <a:r>
              <a:rPr lang="en-US" sz="1400" dirty="0" err="1">
                <a:latin typeface="Lucida Console" charset="0"/>
                <a:ea typeface="Lucida Console" charset="0"/>
                <a:cs typeface="Lucida Console" charset="0"/>
              </a:rPr>
              <a:t>xxxxx.yyyyy.zzzzz</a:t>
            </a:r>
            <a:r>
              <a:rPr lang="en-US" dirty="0" smtClean="0"/>
              <a:t>)</a:t>
            </a:r>
          </a:p>
          <a:p>
            <a:pPr lvl="1"/>
            <a:endParaRPr lang="en-US" dirty="0" smtClean="0"/>
          </a:p>
          <a:p>
            <a:endParaRPr lang="en-US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5447" y="901700"/>
            <a:ext cx="3578553" cy="98248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52456" y="2916436"/>
            <a:ext cx="3004534" cy="1991895"/>
          </a:xfrm>
          <a:prstGeom prst="rect">
            <a:avLst/>
          </a:prstGeom>
        </p:spPr>
      </p:pic>
      <p:cxnSp>
        <p:nvCxnSpPr>
          <p:cNvPr id="10" name="Straight Arrow Connector 9"/>
          <p:cNvCxnSpPr>
            <a:stCxn id="7" idx="2"/>
            <a:endCxn id="8" idx="0"/>
          </p:cNvCxnSpPr>
          <p:nvPr/>
        </p:nvCxnSpPr>
        <p:spPr>
          <a:xfrm flipH="1">
            <a:off x="7354723" y="1884188"/>
            <a:ext cx="1" cy="1032248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70051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Generate and validate JWT Tokens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93688" y="901700"/>
            <a:ext cx="5970478" cy="4090714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Two policies available for generating and validating JWT tokens</a:t>
            </a:r>
          </a:p>
          <a:p>
            <a:pPr lvl="1"/>
            <a:r>
              <a:rPr lang="en-US" b="1" dirty="0" err="1" smtClean="0"/>
              <a:t>jwt</a:t>
            </a:r>
            <a:r>
              <a:rPr lang="en-US" b="1" dirty="0" smtClean="0"/>
              <a:t>-validate</a:t>
            </a:r>
            <a:r>
              <a:rPr lang="en-US" dirty="0" smtClean="0"/>
              <a:t>: enables </a:t>
            </a:r>
            <a:r>
              <a:rPr lang="en-US" dirty="0"/>
              <a:t>you to secure access to your APIs by using JWT validation. </a:t>
            </a:r>
            <a:endParaRPr lang="en-US" dirty="0" smtClean="0"/>
          </a:p>
          <a:p>
            <a:pPr lvl="2"/>
            <a:r>
              <a:rPr lang="en-US" dirty="0" smtClean="0"/>
              <a:t>Extracts </a:t>
            </a:r>
            <a:r>
              <a:rPr lang="en-US" dirty="0"/>
              <a:t>the token, verifies, and decrypts (if appropriate) the signature, and validates the claim. </a:t>
            </a:r>
            <a:endParaRPr lang="en-US" dirty="0" smtClean="0"/>
          </a:p>
          <a:p>
            <a:pPr lvl="2"/>
            <a:r>
              <a:rPr lang="en-US" dirty="0" smtClean="0"/>
              <a:t>If </a:t>
            </a:r>
            <a:r>
              <a:rPr lang="en-US" dirty="0"/>
              <a:t>valid, the claim is put in a runtime variable (for subsequent use if required), and access is allowed to the API. If the claim is not valid, access is denied</a:t>
            </a:r>
            <a:r>
              <a:rPr lang="en-US" dirty="0" smtClean="0"/>
              <a:t>.</a:t>
            </a:r>
          </a:p>
          <a:p>
            <a:pPr lvl="1"/>
            <a:r>
              <a:rPr lang="en-US" b="1" dirty="0" err="1" smtClean="0"/>
              <a:t>jwt</a:t>
            </a:r>
            <a:r>
              <a:rPr lang="en-US" b="1" dirty="0" smtClean="0"/>
              <a:t>-generate</a:t>
            </a:r>
            <a:r>
              <a:rPr lang="en-US" dirty="0" smtClean="0"/>
              <a:t>: </a:t>
            </a:r>
            <a:r>
              <a:rPr lang="en-US" dirty="0"/>
              <a:t>generate </a:t>
            </a:r>
            <a:r>
              <a:rPr lang="en-US" dirty="0" smtClean="0"/>
              <a:t>claims that are asserted by API connect and target for specific recipients.</a:t>
            </a:r>
          </a:p>
          <a:p>
            <a:pPr lvl="2"/>
            <a:r>
              <a:rPr lang="en-US" dirty="0" smtClean="0"/>
              <a:t>Optionally sign JWT (JSON </a:t>
            </a:r>
            <a:r>
              <a:rPr lang="en-US" dirty="0"/>
              <a:t>Web Signature (JWS</a:t>
            </a:r>
            <a:r>
              <a:rPr lang="en-US" dirty="0" smtClean="0"/>
              <a:t>)) or encrypt (JSON </a:t>
            </a:r>
            <a:r>
              <a:rPr lang="en-US" dirty="0"/>
              <a:t>Web Encryption (</a:t>
            </a:r>
            <a:r>
              <a:rPr lang="en-US" dirty="0" smtClean="0"/>
              <a:t>JWE)) using JWK (JSON Web Key) or PKI key material (RSA algorithms).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64166" y="788275"/>
            <a:ext cx="2275504" cy="275765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58150" y="2703539"/>
            <a:ext cx="2248031" cy="2347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112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Secure API resources using OAuth &amp; OpenID Connect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56546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OAuth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3688" y="901700"/>
            <a:ext cx="8393112" cy="4047987"/>
          </a:xfrm>
        </p:spPr>
        <p:txBody>
          <a:bodyPr/>
          <a:lstStyle/>
          <a:p>
            <a:r>
              <a:rPr lang="en-US" dirty="0" smtClean="0"/>
              <a:t>Allow </a:t>
            </a:r>
            <a:r>
              <a:rPr lang="en-US" dirty="0"/>
              <a:t>you to share your </a:t>
            </a:r>
            <a:r>
              <a:rPr lang="en-US" b="1" dirty="0"/>
              <a:t>resources</a:t>
            </a:r>
            <a:r>
              <a:rPr lang="en-US" dirty="0"/>
              <a:t> with a </a:t>
            </a:r>
            <a:r>
              <a:rPr lang="en-US" u="sng" dirty="0"/>
              <a:t>third party application</a:t>
            </a:r>
            <a:r>
              <a:rPr lang="en-US" dirty="0"/>
              <a:t> without sharing your </a:t>
            </a:r>
            <a:r>
              <a:rPr lang="en-US" b="1" dirty="0"/>
              <a:t>credentials</a:t>
            </a:r>
            <a:r>
              <a:rPr lang="en-US" dirty="0"/>
              <a:t> with the </a:t>
            </a:r>
            <a:r>
              <a:rPr lang="en-US" u="sng" dirty="0"/>
              <a:t>third party </a:t>
            </a:r>
            <a:r>
              <a:rPr lang="en-US" u="sng" dirty="0" smtClean="0"/>
              <a:t>application</a:t>
            </a:r>
          </a:p>
          <a:p>
            <a:r>
              <a:rPr lang="en-US" dirty="0" smtClean="0"/>
              <a:t>Highly secure access token – signed and encrypted using a shared secret</a:t>
            </a:r>
          </a:p>
          <a:p>
            <a:r>
              <a:rPr lang="en-US" dirty="0" smtClean="0"/>
              <a:t>Secure token exchange without compromising user credentials</a:t>
            </a:r>
          </a:p>
          <a:p>
            <a:r>
              <a:rPr lang="en-US" dirty="0" smtClean="0"/>
              <a:t>Lightweight format compared to SAML and other secure token formats</a:t>
            </a:r>
          </a:p>
          <a:p>
            <a:r>
              <a:rPr lang="en-US" dirty="0" smtClean="0"/>
              <a:t>Popular token format for Mobile applications that provide longer login sessions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33887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the API designer?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93688" y="828127"/>
            <a:ext cx="8393112" cy="1479211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API </a:t>
            </a:r>
            <a:r>
              <a:rPr lang="en-US" dirty="0"/>
              <a:t>Designer is a graphical user interface within the </a:t>
            </a:r>
            <a:r>
              <a:rPr lang="en-US" b="1" dirty="0" smtClean="0"/>
              <a:t>API Connect developer toolkit</a:t>
            </a:r>
          </a:p>
          <a:p>
            <a:r>
              <a:rPr lang="en-US" dirty="0" smtClean="0"/>
              <a:t>Provides </a:t>
            </a:r>
            <a:r>
              <a:rPr lang="en-US" dirty="0"/>
              <a:t>functions for the creation and configuration of </a:t>
            </a:r>
            <a:r>
              <a:rPr lang="en-US" b="1" dirty="0"/>
              <a:t>API definitions</a:t>
            </a:r>
            <a:r>
              <a:rPr lang="en-US" dirty="0"/>
              <a:t>, running </a:t>
            </a:r>
            <a:r>
              <a:rPr lang="en-US" dirty="0" smtClean="0"/>
              <a:t>`offline` (on developer workstation).</a:t>
            </a:r>
          </a:p>
          <a:p>
            <a:r>
              <a:rPr lang="en-US" dirty="0" smtClean="0"/>
              <a:t>Drafts mode in API Connect also embeds the API designer but is considered the `online` mode.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31280" y="2254537"/>
            <a:ext cx="5752086" cy="2888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4747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API security 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93689" y="901700"/>
            <a:ext cx="4824820" cy="401817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API Gateway Capabilities</a:t>
            </a:r>
          </a:p>
          <a:p>
            <a:pPr lvl="1"/>
            <a:r>
              <a:rPr lang="en-US" b="1" dirty="0" smtClean="0"/>
              <a:t>Authorization Server</a:t>
            </a:r>
            <a:r>
              <a:rPr lang="en-US" dirty="0" smtClean="0"/>
              <a:t>: validates resource owner credentials using Form-based Web authentication or HTTP Basic Auth. Flexible authentication of OAuth client credentials using SSL or JWT token</a:t>
            </a:r>
          </a:p>
          <a:p>
            <a:pPr lvl="1"/>
            <a:r>
              <a:rPr lang="en-US" b="1" dirty="0" smtClean="0"/>
              <a:t>Resource server</a:t>
            </a:r>
            <a:r>
              <a:rPr lang="en-US" dirty="0" smtClean="0"/>
              <a:t>: validate access token (via DataPower or third-party Authorization server) and enforce additional policies for security, integration and quota enforcement.</a:t>
            </a:r>
          </a:p>
          <a:p>
            <a:pPr lvl="1"/>
            <a:r>
              <a:rPr lang="en-US" b="1" dirty="0" smtClean="0"/>
              <a:t>Token management</a:t>
            </a:r>
            <a:r>
              <a:rPr lang="en-US" dirty="0" smtClean="0"/>
              <a:t>: manage revoked tokens from resource owner or client application</a:t>
            </a:r>
          </a:p>
          <a:p>
            <a:r>
              <a:rPr lang="en-US" dirty="0" smtClean="0"/>
              <a:t>Customizable OAuth flow with GatewayScript/XSLT extensions to meet enterprise requirements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9078" y="96454"/>
            <a:ext cx="605035" cy="608396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7188068" y="3364253"/>
            <a:ext cx="1763195" cy="590550"/>
          </a:xfrm>
          <a:prstGeom prst="roundRect">
            <a:avLst/>
          </a:prstGeom>
          <a:solidFill>
            <a:srgbClr val="7F7F7F"/>
          </a:solidFill>
          <a:ln w="28575" cmpd="sng">
            <a:solidFill>
              <a:srgbClr val="FF66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/>
          <a:p>
            <a:pPr algn="ctr">
              <a:defRPr/>
            </a:pPr>
            <a:r>
              <a:rPr lang="en-US" sz="1000" dirty="0" smtClean="0">
                <a:solidFill>
                  <a:srgbClr val="FFFF00"/>
                </a:solidFill>
                <a:latin typeface="Helvetica Neue Light"/>
                <a:cs typeface="Helvetica Neue Light"/>
              </a:rPr>
              <a:t>Resource Server</a:t>
            </a:r>
            <a:endParaRPr lang="en-US" sz="1000" dirty="0">
              <a:solidFill>
                <a:srgbClr val="FFFF00"/>
              </a:solidFill>
              <a:latin typeface="Helvetica Neue Light"/>
              <a:cs typeface="Helvetica Neue Light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8065291" y="3994974"/>
            <a:ext cx="894291" cy="551840"/>
          </a:xfrm>
          <a:prstGeom prst="roundRect">
            <a:avLst/>
          </a:prstGeom>
          <a:solidFill>
            <a:srgbClr val="AFB8B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/>
          <a:p>
            <a:pPr algn="ctr">
              <a:defRPr/>
            </a:pPr>
            <a:r>
              <a:rPr lang="en-US" sz="1000" dirty="0">
                <a:solidFill>
                  <a:srgbClr val="595959"/>
                </a:solidFill>
                <a:latin typeface="Helvetica Neue Light"/>
                <a:cs typeface="Helvetica Neue Light"/>
              </a:rPr>
              <a:t>Runtime </a:t>
            </a:r>
            <a:r>
              <a:rPr lang="en-US" sz="1000" dirty="0" smtClean="0">
                <a:solidFill>
                  <a:srgbClr val="595959"/>
                </a:solidFill>
                <a:latin typeface="Helvetica Neue Light"/>
                <a:cs typeface="Helvetica Neue Light"/>
              </a:rPr>
              <a:t/>
            </a:r>
            <a:br>
              <a:rPr lang="en-US" sz="1000" dirty="0" smtClean="0">
                <a:solidFill>
                  <a:srgbClr val="595959"/>
                </a:solidFill>
                <a:latin typeface="Helvetica Neue Light"/>
                <a:cs typeface="Helvetica Neue Light"/>
              </a:rPr>
            </a:br>
            <a:endParaRPr lang="en-US" sz="1000" dirty="0">
              <a:solidFill>
                <a:srgbClr val="595959"/>
              </a:solidFill>
              <a:latin typeface="Helvetica Neue Light"/>
              <a:cs typeface="Helvetica Neue Light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6260790" y="3364253"/>
            <a:ext cx="847914" cy="895002"/>
          </a:xfrm>
          <a:prstGeom prst="straightConnector1">
            <a:avLst/>
          </a:prstGeom>
          <a:ln w="28575" cmpd="sng">
            <a:solidFill>
              <a:srgbClr val="FF66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6260790" y="2394863"/>
            <a:ext cx="867011" cy="795598"/>
          </a:xfrm>
          <a:prstGeom prst="straightConnector1">
            <a:avLst/>
          </a:prstGeom>
          <a:ln w="28575" cmpd="sng">
            <a:solidFill>
              <a:srgbClr val="FF66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/>
          <p:cNvSpPr/>
          <p:nvPr/>
        </p:nvSpPr>
        <p:spPr>
          <a:xfrm>
            <a:off x="7188068" y="3984496"/>
            <a:ext cx="852406" cy="590550"/>
          </a:xfrm>
          <a:prstGeom prst="roundRect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smtClean="0"/>
              <a:t>Protects</a:t>
            </a:r>
          </a:p>
          <a:p>
            <a:pPr algn="ctr"/>
            <a:r>
              <a:rPr lang="en-US" sz="1000" b="1" dirty="0" smtClean="0"/>
              <a:t>Resource</a:t>
            </a:r>
            <a:endParaRPr lang="en-US" sz="1000" b="1" dirty="0"/>
          </a:p>
        </p:txBody>
      </p:sp>
      <p:sp>
        <p:nvSpPr>
          <p:cNvPr id="15" name="Rounded Rectangle 14"/>
          <p:cNvSpPr/>
          <p:nvPr/>
        </p:nvSpPr>
        <p:spPr>
          <a:xfrm>
            <a:off x="7212660" y="1501273"/>
            <a:ext cx="1763195" cy="590550"/>
          </a:xfrm>
          <a:prstGeom prst="roundRect">
            <a:avLst/>
          </a:prstGeom>
          <a:solidFill>
            <a:srgbClr val="7F7F7F"/>
          </a:solidFill>
          <a:ln w="28575" cmpd="sng">
            <a:solidFill>
              <a:srgbClr val="FF66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/>
          <a:p>
            <a:pPr algn="ctr">
              <a:defRPr/>
            </a:pPr>
            <a:r>
              <a:rPr lang="en-US" sz="1000" dirty="0" smtClean="0">
                <a:solidFill>
                  <a:srgbClr val="FFFF00"/>
                </a:solidFill>
                <a:latin typeface="Helvetica Neue Light"/>
                <a:cs typeface="Helvetica Neue Light"/>
              </a:rPr>
              <a:t>Authorization Server</a:t>
            </a:r>
            <a:endParaRPr lang="en-US" sz="1000" dirty="0">
              <a:solidFill>
                <a:srgbClr val="FFFF00"/>
              </a:solidFill>
              <a:latin typeface="Helvetica Neue Light"/>
              <a:cs typeface="Helvetica Neue Light"/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8089881" y="2096667"/>
            <a:ext cx="894291" cy="640248"/>
          </a:xfrm>
          <a:prstGeom prst="roundRect">
            <a:avLst/>
          </a:prstGeom>
          <a:solidFill>
            <a:srgbClr val="AFB8B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/>
          <a:p>
            <a:pPr algn="ctr">
              <a:defRPr/>
            </a:pPr>
            <a:r>
              <a:rPr lang="en-US" sz="1000" dirty="0">
                <a:solidFill>
                  <a:srgbClr val="595959"/>
                </a:solidFill>
                <a:latin typeface="Helvetica Neue Light"/>
                <a:cs typeface="Helvetica Neue Light"/>
              </a:rPr>
              <a:t>Runtime </a:t>
            </a:r>
            <a:r>
              <a:rPr lang="en-US" sz="1000" dirty="0" smtClean="0">
                <a:solidFill>
                  <a:srgbClr val="595959"/>
                </a:solidFill>
                <a:latin typeface="Helvetica Neue Light"/>
                <a:cs typeface="Helvetica Neue Light"/>
              </a:rPr>
              <a:t/>
            </a:r>
            <a:br>
              <a:rPr lang="en-US" sz="1000" dirty="0" smtClean="0">
                <a:solidFill>
                  <a:srgbClr val="595959"/>
                </a:solidFill>
                <a:latin typeface="Helvetica Neue Light"/>
                <a:cs typeface="Helvetica Neue Light"/>
              </a:rPr>
            </a:br>
            <a:endParaRPr lang="en-US" sz="1000" dirty="0">
              <a:solidFill>
                <a:srgbClr val="595959"/>
              </a:solidFill>
              <a:latin typeface="Helvetica Neue Light"/>
              <a:cs typeface="Helvetica Neue Light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7212660" y="2121516"/>
            <a:ext cx="852406" cy="650726"/>
          </a:xfrm>
          <a:prstGeom prst="roundRect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smtClean="0"/>
              <a:t>Access control / Token </a:t>
            </a:r>
            <a:r>
              <a:rPr lang="en-US" sz="1000" b="1" dirty="0" err="1" smtClean="0"/>
              <a:t>mgmt</a:t>
            </a:r>
            <a:endParaRPr lang="en-US" sz="1000" b="1" dirty="0"/>
          </a:p>
        </p:txBody>
      </p:sp>
      <p:sp>
        <p:nvSpPr>
          <p:cNvPr id="18" name="Rounded Rectangle 17"/>
          <p:cNvSpPr/>
          <p:nvPr/>
        </p:nvSpPr>
        <p:spPr>
          <a:xfrm>
            <a:off x="5368358" y="2460766"/>
            <a:ext cx="810321" cy="590550"/>
          </a:xfrm>
          <a:prstGeom prst="roundRect">
            <a:avLst/>
          </a:prstGeom>
          <a:solidFill>
            <a:srgbClr val="7F7F7F"/>
          </a:solidFill>
          <a:ln w="28575" cmpd="sng">
            <a:solidFill>
              <a:srgbClr val="FF66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/>
          <a:p>
            <a:pPr algn="ctr">
              <a:defRPr/>
            </a:pPr>
            <a:r>
              <a:rPr lang="en-US" sz="1000" dirty="0" smtClean="0">
                <a:solidFill>
                  <a:srgbClr val="FFFF00"/>
                </a:solidFill>
                <a:latin typeface="Helvetica Neue Light"/>
                <a:cs typeface="Helvetica Neue Light"/>
              </a:rPr>
              <a:t>OAuth Application</a:t>
            </a:r>
            <a:endParaRPr lang="en-US" sz="1000" dirty="0">
              <a:solidFill>
                <a:srgbClr val="FFFF00"/>
              </a:solidFill>
              <a:latin typeface="Helvetica Neue Light"/>
              <a:cs typeface="Helvetica Neue Light"/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5368359" y="3088333"/>
            <a:ext cx="810320" cy="551840"/>
          </a:xfrm>
          <a:prstGeom prst="roundRect">
            <a:avLst/>
          </a:prstGeom>
          <a:solidFill>
            <a:srgbClr val="AFB8B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/>
          <a:p>
            <a:pPr algn="ctr">
              <a:defRPr/>
            </a:pPr>
            <a:r>
              <a:rPr lang="en-US" sz="1000" dirty="0">
                <a:solidFill>
                  <a:srgbClr val="595959"/>
                </a:solidFill>
                <a:latin typeface="Helvetica Neue Light"/>
                <a:cs typeface="Helvetica Neue Light"/>
              </a:rPr>
              <a:t>Runtime </a:t>
            </a:r>
            <a:endParaRPr lang="en-US" sz="1000" dirty="0" smtClean="0">
              <a:solidFill>
                <a:srgbClr val="595959"/>
              </a:solidFill>
              <a:latin typeface="Helvetica Neue Light"/>
              <a:cs typeface="Helvetica Neue Light"/>
            </a:endParaRPr>
          </a:p>
          <a:p>
            <a:pPr algn="ctr">
              <a:defRPr/>
            </a:pPr>
            <a:r>
              <a:rPr lang="en-US" sz="1000" dirty="0" smtClean="0">
                <a:solidFill>
                  <a:srgbClr val="595959"/>
                </a:solidFill>
                <a:latin typeface="Helvetica Neue Light"/>
                <a:cs typeface="Helvetica Neue Light"/>
              </a:rPr>
              <a:t>(Mobile / Web app)</a:t>
            </a:r>
            <a:br>
              <a:rPr lang="en-US" sz="1000" dirty="0" smtClean="0">
                <a:solidFill>
                  <a:srgbClr val="595959"/>
                </a:solidFill>
                <a:latin typeface="Helvetica Neue Light"/>
                <a:cs typeface="Helvetica Neue Light"/>
              </a:rPr>
            </a:br>
            <a:endParaRPr lang="en-US" sz="1000" dirty="0">
              <a:solidFill>
                <a:srgbClr val="595959"/>
              </a:solidFill>
              <a:latin typeface="Helvetica Neue Light"/>
              <a:cs typeface="Helvetica Neue Light"/>
            </a:endParaRPr>
          </a:p>
        </p:txBody>
      </p:sp>
      <p:pic>
        <p:nvPicPr>
          <p:cNvPr id="24" name="Picture 2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86685" y="2416791"/>
            <a:ext cx="700685" cy="2043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62093" y="4335394"/>
            <a:ext cx="700685" cy="2043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6" name="Group 31"/>
          <p:cNvGrpSpPr>
            <a:grpSpLocks noChangeAspect="1"/>
          </p:cNvGrpSpPr>
          <p:nvPr/>
        </p:nvGrpSpPr>
        <p:grpSpPr bwMode="auto">
          <a:xfrm>
            <a:off x="5598651" y="1031390"/>
            <a:ext cx="229188" cy="651421"/>
            <a:chOff x="7170" y="4114"/>
            <a:chExt cx="128" cy="364"/>
          </a:xfrm>
        </p:grpSpPr>
        <p:sp>
          <p:nvSpPr>
            <p:cNvPr id="27" name="Oval 21"/>
            <p:cNvSpPr>
              <a:spLocks noChangeAspect="1" noChangeArrowheads="1"/>
            </p:cNvSpPr>
            <p:nvPr/>
          </p:nvSpPr>
          <p:spPr bwMode="auto">
            <a:xfrm>
              <a:off x="7192" y="4114"/>
              <a:ext cx="86" cy="81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cs typeface="Helvetica Light"/>
              </a:endParaRPr>
            </a:p>
          </p:txBody>
        </p:sp>
        <p:cxnSp>
          <p:nvCxnSpPr>
            <p:cNvPr id="28" name="AutoShape 22"/>
            <p:cNvCxnSpPr>
              <a:cxnSpLocks noChangeAspect="1" noChangeShapeType="1"/>
            </p:cNvCxnSpPr>
            <p:nvPr/>
          </p:nvCxnSpPr>
          <p:spPr bwMode="auto">
            <a:xfrm>
              <a:off x="7235" y="4195"/>
              <a:ext cx="0" cy="16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9" name="AutoShape 23"/>
            <p:cNvCxnSpPr>
              <a:cxnSpLocks noChangeAspect="1" noChangeShapeType="1"/>
            </p:cNvCxnSpPr>
            <p:nvPr/>
          </p:nvCxnSpPr>
          <p:spPr bwMode="auto">
            <a:xfrm flipH="1">
              <a:off x="7170" y="4363"/>
              <a:ext cx="65" cy="11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30" name="AutoShape 24"/>
            <p:cNvCxnSpPr>
              <a:cxnSpLocks noChangeAspect="1" noChangeShapeType="1"/>
            </p:cNvCxnSpPr>
            <p:nvPr/>
          </p:nvCxnSpPr>
          <p:spPr bwMode="auto">
            <a:xfrm>
              <a:off x="7235" y="4363"/>
              <a:ext cx="63" cy="11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31" name="AutoShape 25"/>
            <p:cNvCxnSpPr>
              <a:cxnSpLocks noChangeAspect="1" noChangeShapeType="1"/>
            </p:cNvCxnSpPr>
            <p:nvPr/>
          </p:nvCxnSpPr>
          <p:spPr bwMode="auto">
            <a:xfrm>
              <a:off x="7170" y="4249"/>
              <a:ext cx="128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</p:grpSp>
      <p:sp>
        <p:nvSpPr>
          <p:cNvPr id="32" name="Text Box 34"/>
          <p:cNvSpPr txBox="1">
            <a:spLocks noChangeArrowheads="1"/>
          </p:cNvSpPr>
          <p:nvPr/>
        </p:nvSpPr>
        <p:spPr bwMode="auto">
          <a:xfrm>
            <a:off x="5848431" y="1085112"/>
            <a:ext cx="134363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defTabSz="342900"/>
            <a:r>
              <a:rPr lang="en-US" sz="1200" smtClean="0">
                <a:cs typeface="Helvetica Light"/>
              </a:rPr>
              <a:t>User </a:t>
            </a:r>
          </a:p>
          <a:p>
            <a:pPr algn="ctr" defTabSz="342900"/>
            <a:r>
              <a:rPr lang="en-US" sz="1200" dirty="0" smtClean="0">
                <a:cs typeface="Helvetica Light"/>
              </a:rPr>
              <a:t>(resource owner)</a:t>
            </a:r>
            <a:endParaRPr lang="en-US" sz="1200" dirty="0">
              <a:cs typeface="Helvetica Light"/>
            </a:endParaRPr>
          </a:p>
        </p:txBody>
      </p:sp>
      <p:cxnSp>
        <p:nvCxnSpPr>
          <p:cNvPr id="33" name="Straight Arrow Connector 32"/>
          <p:cNvCxnSpPr>
            <a:stCxn id="18" idx="0"/>
          </p:cNvCxnSpPr>
          <p:nvPr/>
        </p:nvCxnSpPr>
        <p:spPr>
          <a:xfrm flipH="1" flipV="1">
            <a:off x="5709170" y="1719828"/>
            <a:ext cx="64349" cy="740938"/>
          </a:xfrm>
          <a:prstGeom prst="straightConnector1">
            <a:avLst/>
          </a:prstGeom>
          <a:ln w="28575" cmpd="sng">
            <a:solidFill>
              <a:srgbClr val="FF66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577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OpenID Connect Overview</a:t>
            </a:r>
            <a:endParaRPr lang="en-US" altLang="en-US" dirty="0"/>
          </a:p>
        </p:txBody>
      </p:sp>
      <p:sp>
        <p:nvSpPr>
          <p:cNvPr id="48130" name="Content Placeholder 3"/>
          <p:cNvSpPr>
            <a:spLocks noGrp="1"/>
          </p:cNvSpPr>
          <p:nvPr>
            <p:ph idx="1"/>
          </p:nvPr>
        </p:nvSpPr>
        <p:spPr>
          <a:xfrm>
            <a:off x="293688" y="901700"/>
            <a:ext cx="5393434" cy="3692525"/>
          </a:xfrm>
        </p:spPr>
        <p:txBody>
          <a:bodyPr/>
          <a:lstStyle/>
          <a:p>
            <a:r>
              <a:rPr lang="en-US" altLang="en-US" b="1" dirty="0" smtClean="0"/>
              <a:t>OpenID Connect (OIDC)</a:t>
            </a:r>
            <a:r>
              <a:rPr lang="en-US" altLang="en-US" dirty="0" smtClean="0"/>
              <a:t>: Flexible user authentication for Single Sign-On (SSO) to Web, mobile and API workloads </a:t>
            </a:r>
          </a:p>
          <a:p>
            <a:pPr lvl="1"/>
            <a:r>
              <a:rPr lang="en-US" altLang="en-US" dirty="0" smtClean="0"/>
              <a:t>Provide identity as-a-service for authentication users (OpenID Connect provider)</a:t>
            </a:r>
          </a:p>
          <a:p>
            <a:pPr lvl="1"/>
            <a:r>
              <a:rPr lang="en-US" altLang="en-US" dirty="0" smtClean="0"/>
              <a:t>Built </a:t>
            </a:r>
            <a:r>
              <a:rPr lang="en-US" altLang="en-US" dirty="0"/>
              <a:t>on top of OAuth 2.0, for identity providers to validate, assert user identities for Single Sign-On to web, mobile, and APIs, </a:t>
            </a:r>
            <a:endParaRPr lang="en-US" altLang="en-US" dirty="0" smtClean="0"/>
          </a:p>
          <a:p>
            <a:pPr lvl="1"/>
            <a:r>
              <a:rPr lang="en-US" altLang="en-US" b="1" dirty="0"/>
              <a:t>Address EU PSD2 and </a:t>
            </a:r>
            <a:r>
              <a:rPr lang="en-US" altLang="en-US" b="1" dirty="0" err="1"/>
              <a:t>OpenBanking</a:t>
            </a:r>
            <a:r>
              <a:rPr lang="en-US" altLang="en-US" b="1" dirty="0"/>
              <a:t>  </a:t>
            </a:r>
            <a:r>
              <a:rPr lang="en-US" altLang="en-US" dirty="0"/>
              <a:t>requirements for authorization and authentication by leveraging OpenID Connect </a:t>
            </a:r>
            <a:r>
              <a:rPr lang="en-US" altLang="en-US" dirty="0" smtClean="0"/>
              <a:t>specification</a:t>
            </a:r>
            <a:endParaRPr lang="en-US" altLang="en-US" dirty="0"/>
          </a:p>
          <a:p>
            <a:pPr lvl="1"/>
            <a:endParaRPr lang="en-US" altLang="en-US" dirty="0" smtClean="0"/>
          </a:p>
          <a:p>
            <a:endParaRPr lang="en-US" altLang="en-US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6430493" y="4893816"/>
            <a:ext cx="22028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latin typeface="Helvetica Neue" charset="0"/>
                <a:ea typeface="Helvetica Neue" charset="0"/>
                <a:cs typeface="Helvetica Neue" charset="0"/>
              </a:rPr>
              <a:t>Click on this </a:t>
            </a:r>
            <a:r>
              <a:rPr lang="en-US" sz="1000" dirty="0" smtClean="0">
                <a:latin typeface="Helvetica Neue" charset="0"/>
                <a:ea typeface="Helvetica Neue" charset="0"/>
                <a:cs typeface="Helvetica Neue" charset="0"/>
                <a:hlinkClick r:id="rId2"/>
              </a:rPr>
              <a:t>blog </a:t>
            </a:r>
            <a:r>
              <a:rPr lang="en-US" sz="1000" dirty="0" smtClean="0">
                <a:latin typeface="Helvetica Neue" charset="0"/>
                <a:ea typeface="Helvetica Neue" charset="0"/>
                <a:cs typeface="Helvetica Neue" charset="0"/>
              </a:rPr>
              <a:t>link to learn more</a:t>
            </a:r>
            <a:endParaRPr lang="en-US" sz="10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63563" y="972471"/>
            <a:ext cx="1314141" cy="52565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45668" y="1578459"/>
            <a:ext cx="2824164" cy="306515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32088" y="901700"/>
            <a:ext cx="689896" cy="63387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31879" y="934990"/>
            <a:ext cx="663794" cy="563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609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Enforce access to API resources using OAuth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93687" y="901700"/>
            <a:ext cx="6441649" cy="3692525"/>
          </a:xfrm>
        </p:spPr>
        <p:txBody>
          <a:bodyPr/>
          <a:lstStyle/>
          <a:p>
            <a:r>
              <a:rPr lang="en-US" dirty="0"/>
              <a:t>An OAuth provider API can serve multiple APIs that are </a:t>
            </a:r>
            <a:r>
              <a:rPr lang="en-US" dirty="0" smtClean="0"/>
              <a:t>using OAuth </a:t>
            </a:r>
            <a:r>
              <a:rPr lang="en-US" dirty="0"/>
              <a:t>security definitions. </a:t>
            </a:r>
            <a:endParaRPr lang="en-US" dirty="0" smtClean="0"/>
          </a:p>
          <a:p>
            <a:r>
              <a:rPr lang="en-US" dirty="0" smtClean="0"/>
              <a:t>OAuth Provider provides options: </a:t>
            </a:r>
          </a:p>
          <a:p>
            <a:pPr lvl="1"/>
            <a:r>
              <a:rPr lang="en-US" dirty="0" smtClean="0"/>
              <a:t>Grants supported (implicit, password, application, and access code)</a:t>
            </a:r>
          </a:p>
          <a:p>
            <a:pPr lvl="1"/>
            <a:r>
              <a:rPr lang="en-US" dirty="0" smtClean="0"/>
              <a:t>Refresh tokens, Token Time to live (</a:t>
            </a:r>
            <a:r>
              <a:rPr lang="en-US" dirty="0" err="1" smtClean="0"/>
              <a:t>ttl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Token revocation and introspection</a:t>
            </a:r>
            <a:endParaRPr lang="en-US" dirty="0"/>
          </a:p>
          <a:p>
            <a:r>
              <a:rPr lang="en-US" dirty="0" smtClean="0"/>
              <a:t>Provides </a:t>
            </a:r>
            <a:r>
              <a:rPr lang="en-US" dirty="0"/>
              <a:t>operations that are the authorization and token endpoints of an OAuth flow.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8548" y="901700"/>
            <a:ext cx="1858252" cy="402837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0243" y="3795829"/>
            <a:ext cx="1185727" cy="1221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575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OAuth Token Management &amp; Lifecycle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93688" y="901700"/>
            <a:ext cx="4467883" cy="4105198"/>
          </a:xfrm>
        </p:spPr>
        <p:txBody>
          <a:bodyPr>
            <a:normAutofit/>
          </a:bodyPr>
          <a:lstStyle/>
          <a:p>
            <a:r>
              <a:rPr lang="en-US" b="1" dirty="0"/>
              <a:t>Refresh tokens</a:t>
            </a:r>
            <a:r>
              <a:rPr lang="en-US" dirty="0"/>
              <a:t> allow OAuth application to </a:t>
            </a:r>
            <a:r>
              <a:rPr lang="en-US" dirty="0" smtClean="0"/>
              <a:t>obtain a new access token when existing access tokens expire without performing complete OAuth handshake again</a:t>
            </a:r>
          </a:p>
          <a:p>
            <a:endParaRPr lang="en-US" b="1" dirty="0" smtClean="0"/>
          </a:p>
          <a:p>
            <a:r>
              <a:rPr lang="en-US" b="1" dirty="0" smtClean="0"/>
              <a:t>Introspection</a:t>
            </a:r>
            <a:r>
              <a:rPr lang="en-US" dirty="0" smtClean="0"/>
              <a:t> allows the OAuth application providers to obtain details about the access token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84235" y="3144214"/>
            <a:ext cx="4130050" cy="43532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4466" y="901700"/>
            <a:ext cx="3022600" cy="179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6969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OAuth Token Revocation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93688" y="901700"/>
            <a:ext cx="8393112" cy="4105198"/>
          </a:xfrm>
        </p:spPr>
        <p:txBody>
          <a:bodyPr>
            <a:normAutofit/>
          </a:bodyPr>
          <a:lstStyle/>
          <a:p>
            <a:r>
              <a:rPr lang="en-US" b="1" dirty="0" smtClean="0"/>
              <a:t>Prevent </a:t>
            </a:r>
            <a:r>
              <a:rPr lang="en-US" b="1" dirty="0"/>
              <a:t>unauthorized usage</a:t>
            </a:r>
            <a:r>
              <a:rPr lang="en-US" dirty="0"/>
              <a:t> of APIs when permissions are </a:t>
            </a:r>
            <a:r>
              <a:rPr lang="en-US" dirty="0" smtClean="0"/>
              <a:t>compromised</a:t>
            </a:r>
          </a:p>
          <a:p>
            <a:pPr lvl="1"/>
            <a:r>
              <a:rPr lang="en-US" dirty="0"/>
              <a:t>Revoke specific OAuth access token (and hence applications accessing your APIs) via enhanced token </a:t>
            </a:r>
            <a:r>
              <a:rPr lang="en-US" dirty="0" smtClean="0"/>
              <a:t>management</a:t>
            </a:r>
            <a:endParaRPr lang="en-US" dirty="0"/>
          </a:p>
          <a:p>
            <a:pPr lvl="1"/>
            <a:r>
              <a:rPr lang="en-US" dirty="0"/>
              <a:t>Revoke All OAuth tokens for applications that have access to the </a:t>
            </a:r>
            <a:r>
              <a:rPr lang="en-US" dirty="0" smtClean="0"/>
              <a:t>APIs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811" y="2954299"/>
            <a:ext cx="7707312" cy="1502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1936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Control user permissions with scopes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93688" y="901700"/>
            <a:ext cx="4099892" cy="3692525"/>
          </a:xfrm>
        </p:spPr>
        <p:txBody>
          <a:bodyPr/>
          <a:lstStyle/>
          <a:p>
            <a:r>
              <a:rPr lang="en-US" b="1" dirty="0"/>
              <a:t>OAuth scope</a:t>
            </a:r>
            <a:r>
              <a:rPr lang="en-US" dirty="0"/>
              <a:t>: </a:t>
            </a:r>
          </a:p>
          <a:p>
            <a:pPr lvl="1"/>
            <a:r>
              <a:rPr lang="en-US" dirty="0"/>
              <a:t>Resources within an OAuth flow that are shared with applications</a:t>
            </a:r>
          </a:p>
          <a:p>
            <a:pPr lvl="1"/>
            <a:r>
              <a:rPr lang="en-US" dirty="0"/>
              <a:t>Contract between the owner of the resource and OAuth </a:t>
            </a:r>
            <a:r>
              <a:rPr lang="en-US" dirty="0" smtClean="0"/>
              <a:t>server</a:t>
            </a:r>
          </a:p>
          <a:p>
            <a:r>
              <a:rPr lang="en-US" b="1" dirty="0"/>
              <a:t>Scope Check</a:t>
            </a:r>
            <a:r>
              <a:rPr lang="en-US" dirty="0"/>
              <a:t>: </a:t>
            </a:r>
            <a:endParaRPr lang="en-US" dirty="0" smtClean="0"/>
          </a:p>
          <a:p>
            <a:pPr lvl="1"/>
            <a:r>
              <a:rPr lang="en-US" dirty="0" smtClean="0"/>
              <a:t>OAuth </a:t>
            </a:r>
            <a:r>
              <a:rPr lang="en-US" dirty="0"/>
              <a:t>server issues access token with scopes based on user / application to enforce stronger &amp; flexible resource control at multiple levels: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27683" y="2933359"/>
            <a:ext cx="874926" cy="88600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4683"/>
          <a:stretch/>
        </p:blipFill>
        <p:spPr>
          <a:xfrm>
            <a:off x="6482036" y="770557"/>
            <a:ext cx="920573" cy="734888"/>
          </a:xfrm>
          <a:prstGeom prst="rect">
            <a:avLst/>
          </a:prstGeom>
        </p:spPr>
      </p:pic>
      <p:cxnSp>
        <p:nvCxnSpPr>
          <p:cNvPr id="9" name="Curved Connector 8"/>
          <p:cNvCxnSpPr>
            <a:endCxn id="15" idx="0"/>
          </p:cNvCxnSpPr>
          <p:nvPr/>
        </p:nvCxnSpPr>
        <p:spPr>
          <a:xfrm rot="5400000">
            <a:off x="6304457" y="1617787"/>
            <a:ext cx="560932" cy="322985"/>
          </a:xfrm>
          <a:prstGeom prst="curvedConnector3">
            <a:avLst/>
          </a:prstGeom>
          <a:ln>
            <a:solidFill>
              <a:srgbClr val="4178BE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Curved Connector 9"/>
          <p:cNvCxnSpPr>
            <a:stCxn id="15" idx="2"/>
            <a:endCxn id="10" idx="0"/>
          </p:cNvCxnSpPr>
          <p:nvPr/>
        </p:nvCxnSpPr>
        <p:spPr>
          <a:xfrm rot="16200000" flipH="1">
            <a:off x="6457688" y="2425901"/>
            <a:ext cx="473200" cy="541716"/>
          </a:xfrm>
          <a:prstGeom prst="curvedConnector3">
            <a:avLst/>
          </a:prstGeom>
          <a:ln>
            <a:solidFill>
              <a:srgbClr val="4178BE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urved Connector 10"/>
          <p:cNvCxnSpPr/>
          <p:nvPr/>
        </p:nvCxnSpPr>
        <p:spPr>
          <a:xfrm rot="5400000" flipH="1">
            <a:off x="5382911" y="2263351"/>
            <a:ext cx="2681359" cy="483110"/>
          </a:xfrm>
          <a:prstGeom prst="curvedConnector4">
            <a:avLst>
              <a:gd name="adj1" fmla="val -16833"/>
              <a:gd name="adj2" fmla="val 147318"/>
            </a:avLst>
          </a:prstGeom>
          <a:ln>
            <a:solidFill>
              <a:srgbClr val="0070C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ounded Rectangle 11"/>
          <p:cNvSpPr/>
          <p:nvPr/>
        </p:nvSpPr>
        <p:spPr>
          <a:xfrm>
            <a:off x="5673681" y="4010996"/>
            <a:ext cx="1030575" cy="400414"/>
          </a:xfrm>
          <a:prstGeom prst="roundRect">
            <a:avLst/>
          </a:prstGeom>
          <a:solidFill>
            <a:schemeClr val="accent1"/>
          </a:solidFill>
          <a:ln w="28575" cmpd="sng"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  <a:reflection stA="78000" endPos="65000" dist="50800" dir="5400000" sy="-100000" algn="bl" rotWithShape="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5718" rIns="0" bIns="25718" anchor="ctr"/>
          <a:lstStyle/>
          <a:p>
            <a:pPr algn="ctr">
              <a:defRPr/>
            </a:pPr>
            <a:r>
              <a:rPr lang="en-US" sz="1050" dirty="0" smtClean="0">
                <a:solidFill>
                  <a:schemeClr val="bg1"/>
                </a:solidFill>
                <a:latin typeface="Helvetica Neue"/>
                <a:cs typeface="Helvetica Neue"/>
              </a:rPr>
              <a:t>Premium-Savings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995722" y="2504905"/>
            <a:ext cx="85496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latin typeface="Helvetica Neue" charset="0"/>
                <a:ea typeface="Helvetica Neue" charset="0"/>
                <a:cs typeface="Helvetica Neue" charset="0"/>
              </a:rPr>
              <a:t>2. Perform Scope Check</a:t>
            </a:r>
            <a:endParaRPr lang="en-US" sz="10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cxnSp>
        <p:nvCxnSpPr>
          <p:cNvPr id="14" name="Straight Connector 13"/>
          <p:cNvCxnSpPr>
            <a:stCxn id="10" idx="3"/>
          </p:cNvCxnSpPr>
          <p:nvPr/>
        </p:nvCxnSpPr>
        <p:spPr>
          <a:xfrm flipV="1">
            <a:off x="7402609" y="2781904"/>
            <a:ext cx="593113" cy="594456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Curved Connector 14"/>
          <p:cNvCxnSpPr>
            <a:endCxn id="16" idx="0"/>
          </p:cNvCxnSpPr>
          <p:nvPr/>
        </p:nvCxnSpPr>
        <p:spPr>
          <a:xfrm rot="16200000" flipH="1">
            <a:off x="7062124" y="1641434"/>
            <a:ext cx="567565" cy="269055"/>
          </a:xfrm>
          <a:prstGeom prst="curvedConnector3">
            <a:avLst>
              <a:gd name="adj1" fmla="val 50000"/>
            </a:avLst>
          </a:prstGeom>
          <a:ln>
            <a:solidFill>
              <a:schemeClr val="accent5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Curved Connector 15"/>
          <p:cNvCxnSpPr>
            <a:stCxn id="16" idx="2"/>
          </p:cNvCxnSpPr>
          <p:nvPr/>
        </p:nvCxnSpPr>
        <p:spPr>
          <a:xfrm rot="5400000">
            <a:off x="7060682" y="2513605"/>
            <a:ext cx="473199" cy="366307"/>
          </a:xfrm>
          <a:prstGeom prst="curvedConnector3">
            <a:avLst/>
          </a:prstGeom>
          <a:ln>
            <a:solidFill>
              <a:schemeClr val="accent5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urved Connector 16"/>
          <p:cNvCxnSpPr/>
          <p:nvPr/>
        </p:nvCxnSpPr>
        <p:spPr>
          <a:xfrm rot="5400000" flipH="1" flipV="1">
            <a:off x="5843197" y="2286174"/>
            <a:ext cx="2681359" cy="437463"/>
          </a:xfrm>
          <a:prstGeom prst="curvedConnector4">
            <a:avLst>
              <a:gd name="adj1" fmla="val -15959"/>
              <a:gd name="adj2" fmla="val 152256"/>
            </a:avLst>
          </a:prstGeom>
          <a:ln>
            <a:solidFill>
              <a:schemeClr val="accent5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ounded Rectangle 17"/>
          <p:cNvSpPr/>
          <p:nvPr/>
        </p:nvSpPr>
        <p:spPr>
          <a:xfrm>
            <a:off x="7276652" y="3984066"/>
            <a:ext cx="1030575" cy="400414"/>
          </a:xfrm>
          <a:prstGeom prst="roundRect">
            <a:avLst/>
          </a:prstGeom>
          <a:solidFill>
            <a:srgbClr val="F37F26"/>
          </a:solidFill>
          <a:ln w="28575" cmpd="sng"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  <a:reflection stA="78000" endPos="65000" dist="50800" dir="5400000" sy="-100000" algn="bl" rotWithShape="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5718" rIns="0" bIns="25718" anchor="ctr"/>
          <a:lstStyle/>
          <a:p>
            <a:pPr algn="ctr">
              <a:defRPr/>
            </a:pPr>
            <a:r>
              <a:rPr lang="en-US" sz="1050" dirty="0" smtClean="0">
                <a:solidFill>
                  <a:schemeClr val="bg1"/>
                </a:solidFill>
                <a:latin typeface="Helvetica Neue"/>
                <a:cs typeface="Helvetica Neue"/>
              </a:rPr>
              <a:t>tomato-soup</a:t>
            </a:r>
            <a:endParaRPr lang="en-US" sz="1050" dirty="0">
              <a:solidFill>
                <a:schemeClr val="bg1"/>
              </a:solidFill>
              <a:latin typeface="Helvetica Neue"/>
              <a:cs typeface="Helvetica Neue"/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5908142" y="2059745"/>
            <a:ext cx="1030575" cy="400414"/>
          </a:xfrm>
          <a:prstGeom prst="roundRect">
            <a:avLst/>
          </a:prstGeom>
          <a:solidFill>
            <a:schemeClr val="accent1"/>
          </a:solidFill>
          <a:ln w="28575" cmpd="sng"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  <a:reflection stA="78000" endPos="65000" dist="50800" dir="5400000" sy="-100000" algn="bl" rotWithShape="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5718" rIns="0" bIns="25718" anchor="ctr"/>
          <a:lstStyle/>
          <a:p>
            <a:pPr algn="ctr">
              <a:defRPr/>
            </a:pPr>
            <a:r>
              <a:rPr lang="en-US" sz="1050" dirty="0" smtClean="0">
                <a:solidFill>
                  <a:schemeClr val="bg1"/>
                </a:solidFill>
                <a:latin typeface="Helvetica Neue"/>
                <a:cs typeface="Helvetica Neue"/>
              </a:rPr>
              <a:t>Savings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6965146" y="2059745"/>
            <a:ext cx="1030575" cy="400414"/>
          </a:xfrm>
          <a:prstGeom prst="roundRect">
            <a:avLst/>
          </a:prstGeom>
          <a:solidFill>
            <a:srgbClr val="F37F26"/>
          </a:solidFill>
          <a:ln w="28575" cmpd="sng"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  <a:reflection stA="78000" endPos="65000" dist="50800" dir="5400000" sy="-100000" algn="bl" rotWithShape="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5718" rIns="0" bIns="25718" anchor="ctr"/>
          <a:lstStyle/>
          <a:p>
            <a:pPr algn="ctr">
              <a:defRPr/>
            </a:pPr>
            <a:r>
              <a:rPr lang="en-US" sz="1050" dirty="0" smtClean="0">
                <a:solidFill>
                  <a:schemeClr val="bg1"/>
                </a:solidFill>
                <a:latin typeface="Helvetica Neue"/>
                <a:cs typeface="Helvetica Neue"/>
              </a:rPr>
              <a:t>today-soup</a:t>
            </a:r>
            <a:endParaRPr lang="en-US" sz="1050" dirty="0">
              <a:solidFill>
                <a:schemeClr val="bg1"/>
              </a:solidFill>
              <a:latin typeface="Helvetica Neue"/>
              <a:cs typeface="Helvetica Neue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902479" y="842480"/>
            <a:ext cx="85496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latin typeface="Helvetica Neue" charset="0"/>
                <a:ea typeface="Helvetica Neue" charset="0"/>
                <a:cs typeface="Helvetica Neue" charset="0"/>
              </a:rPr>
              <a:t>1. Call API with API scopes</a:t>
            </a:r>
            <a:endParaRPr lang="en-US" sz="10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cxnSp>
        <p:nvCxnSpPr>
          <p:cNvPr id="22" name="Straight Connector 61"/>
          <p:cNvCxnSpPr>
            <a:stCxn id="11" idx="0"/>
          </p:cNvCxnSpPr>
          <p:nvPr/>
        </p:nvCxnSpPr>
        <p:spPr>
          <a:xfrm rot="16200000" flipH="1">
            <a:off x="7247940" y="464940"/>
            <a:ext cx="348922" cy="960156"/>
          </a:xfrm>
          <a:prstGeom prst="curvedConnector4">
            <a:avLst>
              <a:gd name="adj1" fmla="val -31482"/>
              <a:gd name="adj2" fmla="val 73969"/>
            </a:avLst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8001027" y="4589502"/>
            <a:ext cx="84965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latin typeface="Helvetica Neue" charset="0"/>
                <a:ea typeface="Helvetica Neue" charset="0"/>
                <a:cs typeface="Helvetica Neue" charset="0"/>
              </a:rPr>
              <a:t>3. Validate and return new scope</a:t>
            </a:r>
            <a:endParaRPr lang="en-US" sz="10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24" name="Right Brace 23"/>
          <p:cNvSpPr/>
          <p:nvPr/>
        </p:nvSpPr>
        <p:spPr>
          <a:xfrm rot="5400000">
            <a:off x="6909377" y="4072810"/>
            <a:ext cx="189361" cy="952751"/>
          </a:xfrm>
          <a:prstGeom prst="rightBrac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 flipH="1" flipV="1">
            <a:off x="7004057" y="4643866"/>
            <a:ext cx="996970" cy="222635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88514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Include custom metadata within OAuth access token or payload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93688" y="901701"/>
            <a:ext cx="8738800" cy="1897256"/>
          </a:xfrm>
        </p:spPr>
        <p:txBody>
          <a:bodyPr/>
          <a:lstStyle/>
          <a:p>
            <a:r>
              <a:rPr lang="en-US" dirty="0"/>
              <a:t>In many scenarios, </a:t>
            </a:r>
            <a:r>
              <a:rPr lang="en-US" b="1" dirty="0"/>
              <a:t>custom metadata </a:t>
            </a:r>
            <a:r>
              <a:rPr lang="en-US" dirty="0"/>
              <a:t>needs to be included during the access token generation process. </a:t>
            </a:r>
            <a:endParaRPr lang="en-US" dirty="0" smtClean="0"/>
          </a:p>
          <a:p>
            <a:pPr lvl="1"/>
            <a:r>
              <a:rPr lang="en-US" dirty="0" smtClean="0"/>
              <a:t>Metadata </a:t>
            </a:r>
            <a:r>
              <a:rPr lang="en-US" dirty="0"/>
              <a:t>is either stored inside the access token or it is sent along with the access token to the client application. </a:t>
            </a:r>
            <a:endParaRPr lang="en-US" dirty="0" smtClean="0"/>
          </a:p>
          <a:p>
            <a:pPr lvl="1"/>
            <a:r>
              <a:rPr lang="en-US" dirty="0" smtClean="0"/>
              <a:t>Client </a:t>
            </a:r>
            <a:r>
              <a:rPr lang="en-US" dirty="0"/>
              <a:t>application can then send that access token, or the metadata in the </a:t>
            </a:r>
            <a:r>
              <a:rPr lang="en-US" dirty="0" smtClean="0"/>
              <a:t>payload</a:t>
            </a:r>
          </a:p>
          <a:p>
            <a:r>
              <a:rPr lang="en-US" b="1" dirty="0" smtClean="0"/>
              <a:t>Examples</a:t>
            </a:r>
            <a:r>
              <a:rPr lang="en-US" dirty="0" smtClean="0"/>
              <a:t>: metadata about the resource owner, grant type, or confirmation code</a:t>
            </a:r>
          </a:p>
          <a:p>
            <a:pPr lvl="1"/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4194" y="3097529"/>
            <a:ext cx="5386039" cy="1970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1520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Third-Party Integration of OAuth &amp; Authentication service providers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40788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API Connect OAuth Provider</a:t>
            </a:r>
            <a:endParaRPr lang="en-US" dirty="0"/>
          </a:p>
        </p:txBody>
      </p:sp>
      <p:sp>
        <p:nvSpPr>
          <p:cNvPr id="119" name="Shape 119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Authorization server</a:t>
            </a:r>
            <a:r>
              <a:rPr lang="en-US" dirty="0" smtClean="0"/>
              <a:t>: validates resource owner credentials and generates authorization code and access token</a:t>
            </a:r>
          </a:p>
          <a:p>
            <a:r>
              <a:rPr lang="en-US" b="1" dirty="0" smtClean="0"/>
              <a:t>Resource server</a:t>
            </a:r>
            <a:r>
              <a:rPr lang="en-US" dirty="0" smtClean="0"/>
              <a:t>: protects backend API via an access token</a:t>
            </a:r>
            <a:endParaRPr lang="en-US" dirty="0"/>
          </a:p>
        </p:txBody>
      </p:sp>
      <p:sp>
        <p:nvSpPr>
          <p:cNvPr id="120" name="Shape 120"/>
          <p:cNvSpPr/>
          <p:nvPr/>
        </p:nvSpPr>
        <p:spPr>
          <a:xfrm>
            <a:off x="1131800" y="2917432"/>
            <a:ext cx="3227622" cy="43251"/>
          </a:xfrm>
          <a:prstGeom prst="line">
            <a:avLst/>
          </a:prstGeom>
          <a:ln w="25400">
            <a:solidFill>
              <a:srgbClr val="000000"/>
            </a:solidFill>
            <a:headEnd type="triangle"/>
            <a:tailEnd type="triangle"/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269" name="Group 269"/>
          <p:cNvGrpSpPr/>
          <p:nvPr/>
        </p:nvGrpSpPr>
        <p:grpSpPr>
          <a:xfrm>
            <a:off x="7360383" y="4035996"/>
            <a:ext cx="485776" cy="976314"/>
            <a:chOff x="0" y="0"/>
            <a:chExt cx="485775" cy="976312"/>
          </a:xfrm>
        </p:grpSpPr>
        <p:sp>
          <p:nvSpPr>
            <p:cNvPr id="121" name="Shape 121"/>
            <p:cNvSpPr/>
            <p:nvPr/>
          </p:nvSpPr>
          <p:spPr>
            <a:xfrm>
              <a:off x="68262" y="609600"/>
              <a:ext cx="354013" cy="3540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41"/>
                  </a:moveTo>
                  <a:lnTo>
                    <a:pt x="2851" y="21070"/>
                  </a:lnTo>
                  <a:lnTo>
                    <a:pt x="19619" y="21600"/>
                  </a:lnTo>
                  <a:lnTo>
                    <a:pt x="21600" y="0"/>
                  </a:lnTo>
                  <a:lnTo>
                    <a:pt x="0" y="241"/>
                  </a:lnTo>
                  <a:close/>
                </a:path>
              </a:pathLst>
            </a:custGeom>
            <a:solidFill>
              <a:srgbClr val="8D9D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22" name="Shape 122"/>
            <p:cNvSpPr/>
            <p:nvPr/>
          </p:nvSpPr>
          <p:spPr>
            <a:xfrm>
              <a:off x="50799" y="444500"/>
              <a:ext cx="401639" cy="1555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551"/>
                  </a:moveTo>
                  <a:lnTo>
                    <a:pt x="855" y="21600"/>
                  </a:lnTo>
                  <a:lnTo>
                    <a:pt x="20702" y="20498"/>
                  </a:lnTo>
                  <a:lnTo>
                    <a:pt x="21600" y="0"/>
                  </a:lnTo>
                  <a:lnTo>
                    <a:pt x="0" y="551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B2B2B2"/>
                </a:gs>
                <a:gs pos="100000">
                  <a:srgbClr val="7991EF"/>
                </a:gs>
              </a:gsLst>
              <a:lin ang="189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23" name="Shape 123"/>
            <p:cNvSpPr/>
            <p:nvPr/>
          </p:nvSpPr>
          <p:spPr>
            <a:xfrm>
              <a:off x="34924" y="236537"/>
              <a:ext cx="433389" cy="1984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434" y="21600"/>
                  </a:lnTo>
                  <a:lnTo>
                    <a:pt x="20142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E8CC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24" name="Shape 124"/>
            <p:cNvSpPr/>
            <p:nvPr/>
          </p:nvSpPr>
          <p:spPr>
            <a:xfrm>
              <a:off x="25400" y="7937"/>
              <a:ext cx="447676" cy="2286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314" y="0"/>
                  </a:moveTo>
                  <a:lnTo>
                    <a:pt x="5505" y="448"/>
                  </a:lnTo>
                  <a:lnTo>
                    <a:pt x="0" y="21600"/>
                  </a:lnTo>
                  <a:lnTo>
                    <a:pt x="21600" y="21077"/>
                  </a:lnTo>
                  <a:lnTo>
                    <a:pt x="17548" y="448"/>
                  </a:lnTo>
                  <a:lnTo>
                    <a:pt x="5314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D9DFF"/>
                </a:gs>
                <a:gs pos="100000">
                  <a:srgbClr val="FFFFFF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25" name="Shape 125"/>
            <p:cNvSpPr/>
            <p:nvPr/>
          </p:nvSpPr>
          <p:spPr>
            <a:xfrm>
              <a:off x="55562" y="431800"/>
              <a:ext cx="393701" cy="238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3375"/>
                  </a:moveTo>
                  <a:lnTo>
                    <a:pt x="21120" y="0"/>
                  </a:lnTo>
                  <a:lnTo>
                    <a:pt x="21600" y="18225"/>
                  </a:lnTo>
                  <a:lnTo>
                    <a:pt x="0" y="21600"/>
                  </a:lnTo>
                  <a:lnTo>
                    <a:pt x="0" y="3375"/>
                  </a:lnTo>
                  <a:close/>
                </a:path>
              </a:pathLst>
            </a:custGeom>
            <a:solidFill>
              <a:srgbClr val="00549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26" name="Shape 126"/>
            <p:cNvSpPr/>
            <p:nvPr/>
          </p:nvSpPr>
          <p:spPr>
            <a:xfrm>
              <a:off x="73024" y="602456"/>
              <a:ext cx="354014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068" y="1964"/>
                  </a:lnTo>
                  <a:lnTo>
                    <a:pt x="21600" y="21600"/>
                  </a:lnTo>
                  <a:lnTo>
                    <a:pt x="435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27" name="Shape 127"/>
            <p:cNvSpPr/>
            <p:nvPr/>
          </p:nvSpPr>
          <p:spPr>
            <a:xfrm>
              <a:off x="258762" y="714375"/>
              <a:ext cx="28576" cy="26988"/>
            </a:xfrm>
            <a:prstGeom prst="rect">
              <a:avLst/>
            </a:prstGeom>
            <a:solidFill>
              <a:srgbClr val="80808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28" name="Shape 128"/>
            <p:cNvSpPr/>
            <p:nvPr/>
          </p:nvSpPr>
          <p:spPr>
            <a:xfrm>
              <a:off x="267493" y="714375"/>
              <a:ext cx="12701" cy="269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0400"/>
                  </a:lnTo>
                  <a:lnTo>
                    <a:pt x="19440" y="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E6E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29" name="Shape 129"/>
            <p:cNvSpPr/>
            <p:nvPr/>
          </p:nvSpPr>
          <p:spPr>
            <a:xfrm>
              <a:off x="260350" y="721518"/>
              <a:ext cx="25400" cy="12701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30" name="Shape 130"/>
            <p:cNvSpPr/>
            <p:nvPr/>
          </p:nvSpPr>
          <p:spPr>
            <a:xfrm>
              <a:off x="219075" y="714375"/>
              <a:ext cx="28575" cy="26988"/>
            </a:xfrm>
            <a:prstGeom prst="rect">
              <a:avLst/>
            </a:prstGeom>
            <a:solidFill>
              <a:srgbClr val="80808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31" name="Shape 131"/>
            <p:cNvSpPr/>
            <p:nvPr/>
          </p:nvSpPr>
          <p:spPr>
            <a:xfrm>
              <a:off x="226218" y="714375"/>
              <a:ext cx="12701" cy="269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0400"/>
                  </a:lnTo>
                  <a:lnTo>
                    <a:pt x="17280" y="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E6E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32" name="Shape 132"/>
            <p:cNvSpPr/>
            <p:nvPr/>
          </p:nvSpPr>
          <p:spPr>
            <a:xfrm>
              <a:off x="220662" y="721518"/>
              <a:ext cx="23813" cy="12701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33" name="Shape 133"/>
            <p:cNvSpPr/>
            <p:nvPr/>
          </p:nvSpPr>
          <p:spPr>
            <a:xfrm>
              <a:off x="179387" y="714375"/>
              <a:ext cx="26988" cy="26988"/>
            </a:xfrm>
            <a:prstGeom prst="rect">
              <a:avLst/>
            </a:prstGeom>
            <a:solidFill>
              <a:srgbClr val="80808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34" name="Shape 134"/>
            <p:cNvSpPr/>
            <p:nvPr/>
          </p:nvSpPr>
          <p:spPr>
            <a:xfrm>
              <a:off x="186531" y="714375"/>
              <a:ext cx="12701" cy="269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" y="21600"/>
                  </a:lnTo>
                  <a:lnTo>
                    <a:pt x="21600" y="20400"/>
                  </a:lnTo>
                  <a:lnTo>
                    <a:pt x="19440" y="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E6E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35" name="Shape 135"/>
            <p:cNvSpPr/>
            <p:nvPr/>
          </p:nvSpPr>
          <p:spPr>
            <a:xfrm>
              <a:off x="180974" y="721518"/>
              <a:ext cx="23814" cy="12701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36" name="Shape 136"/>
            <p:cNvSpPr/>
            <p:nvPr/>
          </p:nvSpPr>
          <p:spPr>
            <a:xfrm>
              <a:off x="139699" y="714375"/>
              <a:ext cx="26989" cy="26988"/>
            </a:xfrm>
            <a:prstGeom prst="rect">
              <a:avLst/>
            </a:prstGeom>
            <a:solidFill>
              <a:srgbClr val="80808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37" name="Shape 137"/>
            <p:cNvSpPr/>
            <p:nvPr/>
          </p:nvSpPr>
          <p:spPr>
            <a:xfrm>
              <a:off x="146843" y="714375"/>
              <a:ext cx="12701" cy="269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3927" y="21600"/>
                  </a:lnTo>
                  <a:lnTo>
                    <a:pt x="21600" y="20400"/>
                  </a:lnTo>
                  <a:lnTo>
                    <a:pt x="21600" y="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E6E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38" name="Shape 138"/>
            <p:cNvSpPr/>
            <p:nvPr/>
          </p:nvSpPr>
          <p:spPr>
            <a:xfrm>
              <a:off x="141287" y="721518"/>
              <a:ext cx="23813" cy="12701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39" name="Shape 139"/>
            <p:cNvSpPr/>
            <p:nvPr/>
          </p:nvSpPr>
          <p:spPr>
            <a:xfrm>
              <a:off x="100012" y="714375"/>
              <a:ext cx="26988" cy="26988"/>
            </a:xfrm>
            <a:prstGeom prst="rect">
              <a:avLst/>
            </a:prstGeom>
            <a:solidFill>
              <a:srgbClr val="80808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40" name="Shape 140"/>
            <p:cNvSpPr/>
            <p:nvPr/>
          </p:nvSpPr>
          <p:spPr>
            <a:xfrm>
              <a:off x="106362" y="714375"/>
              <a:ext cx="12701" cy="269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" y="21600"/>
                  </a:lnTo>
                  <a:lnTo>
                    <a:pt x="21600" y="20400"/>
                  </a:lnTo>
                  <a:lnTo>
                    <a:pt x="21600" y="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E6E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41" name="Shape 141"/>
            <p:cNvSpPr/>
            <p:nvPr/>
          </p:nvSpPr>
          <p:spPr>
            <a:xfrm>
              <a:off x="100012" y="721518"/>
              <a:ext cx="25401" cy="12701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42" name="Shape 142"/>
            <p:cNvSpPr/>
            <p:nvPr/>
          </p:nvSpPr>
          <p:spPr>
            <a:xfrm>
              <a:off x="300037" y="714375"/>
              <a:ext cx="26988" cy="26988"/>
            </a:xfrm>
            <a:prstGeom prst="rect">
              <a:avLst/>
            </a:prstGeom>
            <a:solidFill>
              <a:srgbClr val="80808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43" name="Shape 143"/>
            <p:cNvSpPr/>
            <p:nvPr/>
          </p:nvSpPr>
          <p:spPr>
            <a:xfrm>
              <a:off x="305593" y="714375"/>
              <a:ext cx="12701" cy="269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3927" y="21600"/>
                  </a:lnTo>
                  <a:lnTo>
                    <a:pt x="21600" y="20400"/>
                  </a:lnTo>
                  <a:lnTo>
                    <a:pt x="17673" y="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E6E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44" name="Shape 144"/>
            <p:cNvSpPr/>
            <p:nvPr/>
          </p:nvSpPr>
          <p:spPr>
            <a:xfrm>
              <a:off x="300037" y="721518"/>
              <a:ext cx="23813" cy="12701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45" name="Shape 145"/>
            <p:cNvSpPr/>
            <p:nvPr/>
          </p:nvSpPr>
          <p:spPr>
            <a:xfrm>
              <a:off x="338137" y="714375"/>
              <a:ext cx="28576" cy="26988"/>
            </a:xfrm>
            <a:prstGeom prst="rect">
              <a:avLst/>
            </a:prstGeom>
            <a:solidFill>
              <a:srgbClr val="80808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46" name="Shape 146"/>
            <p:cNvSpPr/>
            <p:nvPr/>
          </p:nvSpPr>
          <p:spPr>
            <a:xfrm>
              <a:off x="345281" y="714375"/>
              <a:ext cx="12701" cy="269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" y="21600"/>
                  </a:lnTo>
                  <a:lnTo>
                    <a:pt x="21600" y="20400"/>
                  </a:lnTo>
                  <a:lnTo>
                    <a:pt x="21600" y="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E6E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47" name="Shape 147"/>
            <p:cNvSpPr/>
            <p:nvPr/>
          </p:nvSpPr>
          <p:spPr>
            <a:xfrm>
              <a:off x="339725" y="721518"/>
              <a:ext cx="25400" cy="12701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48" name="Shape 148"/>
            <p:cNvSpPr/>
            <p:nvPr/>
          </p:nvSpPr>
          <p:spPr>
            <a:xfrm>
              <a:off x="377824" y="714375"/>
              <a:ext cx="26989" cy="26988"/>
            </a:xfrm>
            <a:prstGeom prst="rect">
              <a:avLst/>
            </a:prstGeom>
            <a:solidFill>
              <a:srgbClr val="80808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49" name="Shape 149"/>
            <p:cNvSpPr/>
            <p:nvPr/>
          </p:nvSpPr>
          <p:spPr>
            <a:xfrm>
              <a:off x="384968" y="714375"/>
              <a:ext cx="12701" cy="269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4320" y="21600"/>
                  </a:lnTo>
                  <a:lnTo>
                    <a:pt x="21600" y="20400"/>
                  </a:lnTo>
                  <a:lnTo>
                    <a:pt x="19440" y="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E6E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50" name="Shape 150"/>
            <p:cNvSpPr/>
            <p:nvPr/>
          </p:nvSpPr>
          <p:spPr>
            <a:xfrm>
              <a:off x="377825" y="721518"/>
              <a:ext cx="25400" cy="12701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51" name="Shape 151"/>
            <p:cNvSpPr/>
            <p:nvPr/>
          </p:nvSpPr>
          <p:spPr>
            <a:xfrm>
              <a:off x="100012" y="676275"/>
              <a:ext cx="28576" cy="19051"/>
            </a:xfrm>
            <a:prstGeom prst="rect">
              <a:avLst/>
            </a:prstGeom>
            <a:solidFill>
              <a:srgbClr val="80808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52" name="Shape 152"/>
            <p:cNvSpPr/>
            <p:nvPr/>
          </p:nvSpPr>
          <p:spPr>
            <a:xfrm>
              <a:off x="108743" y="676275"/>
              <a:ext cx="12701" cy="190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3927" y="21600"/>
                  </a:lnTo>
                  <a:lnTo>
                    <a:pt x="21600" y="21600"/>
                  </a:lnTo>
                  <a:lnTo>
                    <a:pt x="17673" y="9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E6E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53" name="Shape 153"/>
            <p:cNvSpPr/>
            <p:nvPr/>
          </p:nvSpPr>
          <p:spPr>
            <a:xfrm>
              <a:off x="101600" y="679450"/>
              <a:ext cx="25400" cy="12701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54" name="Shape 154"/>
            <p:cNvSpPr/>
            <p:nvPr/>
          </p:nvSpPr>
          <p:spPr>
            <a:xfrm>
              <a:off x="141287" y="676275"/>
              <a:ext cx="26988" cy="19051"/>
            </a:xfrm>
            <a:prstGeom prst="rect">
              <a:avLst/>
            </a:prstGeom>
            <a:solidFill>
              <a:srgbClr val="80808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55" name="Shape 155"/>
            <p:cNvSpPr/>
            <p:nvPr/>
          </p:nvSpPr>
          <p:spPr>
            <a:xfrm>
              <a:off x="148431" y="676275"/>
              <a:ext cx="12701" cy="190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9440" y="9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E6E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56" name="Shape 156"/>
            <p:cNvSpPr/>
            <p:nvPr/>
          </p:nvSpPr>
          <p:spPr>
            <a:xfrm>
              <a:off x="141287" y="679450"/>
              <a:ext cx="25401" cy="12701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57" name="Shape 157"/>
            <p:cNvSpPr/>
            <p:nvPr/>
          </p:nvSpPr>
          <p:spPr>
            <a:xfrm>
              <a:off x="180975" y="676275"/>
              <a:ext cx="28575" cy="19051"/>
            </a:xfrm>
            <a:prstGeom prst="rect">
              <a:avLst/>
            </a:prstGeom>
            <a:solidFill>
              <a:srgbClr val="80808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58" name="Shape 158"/>
            <p:cNvSpPr/>
            <p:nvPr/>
          </p:nvSpPr>
          <p:spPr>
            <a:xfrm>
              <a:off x="188118" y="676275"/>
              <a:ext cx="12701" cy="190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4320" y="21600"/>
                  </a:lnTo>
                  <a:lnTo>
                    <a:pt x="21600" y="21600"/>
                  </a:lnTo>
                  <a:lnTo>
                    <a:pt x="21600" y="9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E6E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59" name="Shape 159"/>
            <p:cNvSpPr/>
            <p:nvPr/>
          </p:nvSpPr>
          <p:spPr>
            <a:xfrm>
              <a:off x="182562" y="679450"/>
              <a:ext cx="23813" cy="12701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60" name="Shape 160"/>
            <p:cNvSpPr/>
            <p:nvPr/>
          </p:nvSpPr>
          <p:spPr>
            <a:xfrm>
              <a:off x="220662" y="676275"/>
              <a:ext cx="26988" cy="19051"/>
            </a:xfrm>
            <a:prstGeom prst="rect">
              <a:avLst/>
            </a:prstGeom>
            <a:solidFill>
              <a:srgbClr val="80808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61" name="Shape 161"/>
            <p:cNvSpPr/>
            <p:nvPr/>
          </p:nvSpPr>
          <p:spPr>
            <a:xfrm>
              <a:off x="227806" y="676275"/>
              <a:ext cx="12701" cy="190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" y="21600"/>
                  </a:lnTo>
                  <a:lnTo>
                    <a:pt x="21600" y="21600"/>
                  </a:lnTo>
                  <a:lnTo>
                    <a:pt x="19440" y="9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E6E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62" name="Shape 162"/>
            <p:cNvSpPr/>
            <p:nvPr/>
          </p:nvSpPr>
          <p:spPr>
            <a:xfrm>
              <a:off x="222250" y="679450"/>
              <a:ext cx="25400" cy="12701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63" name="Shape 163"/>
            <p:cNvSpPr/>
            <p:nvPr/>
          </p:nvSpPr>
          <p:spPr>
            <a:xfrm>
              <a:off x="261937" y="676275"/>
              <a:ext cx="26988" cy="19051"/>
            </a:xfrm>
            <a:prstGeom prst="rect">
              <a:avLst/>
            </a:prstGeom>
            <a:solidFill>
              <a:srgbClr val="80808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64" name="Shape 164"/>
            <p:cNvSpPr/>
            <p:nvPr/>
          </p:nvSpPr>
          <p:spPr>
            <a:xfrm>
              <a:off x="267493" y="676275"/>
              <a:ext cx="12701" cy="190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4320" y="21600"/>
                  </a:lnTo>
                  <a:lnTo>
                    <a:pt x="21600" y="21600"/>
                  </a:lnTo>
                  <a:lnTo>
                    <a:pt x="19440" y="9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E6E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65" name="Shape 165"/>
            <p:cNvSpPr/>
            <p:nvPr/>
          </p:nvSpPr>
          <p:spPr>
            <a:xfrm>
              <a:off x="261937" y="679450"/>
              <a:ext cx="23813" cy="12701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66" name="Shape 166"/>
            <p:cNvSpPr/>
            <p:nvPr/>
          </p:nvSpPr>
          <p:spPr>
            <a:xfrm>
              <a:off x="300037" y="676275"/>
              <a:ext cx="28576" cy="19051"/>
            </a:xfrm>
            <a:prstGeom prst="rect">
              <a:avLst/>
            </a:prstGeom>
            <a:solidFill>
              <a:srgbClr val="80808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67" name="Shape 167"/>
            <p:cNvSpPr/>
            <p:nvPr/>
          </p:nvSpPr>
          <p:spPr>
            <a:xfrm>
              <a:off x="307975" y="676275"/>
              <a:ext cx="12700" cy="190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9440" y="9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E6E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68" name="Shape 168"/>
            <p:cNvSpPr/>
            <p:nvPr/>
          </p:nvSpPr>
          <p:spPr>
            <a:xfrm>
              <a:off x="301625" y="679450"/>
              <a:ext cx="25400" cy="12701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69" name="Shape 169"/>
            <p:cNvSpPr/>
            <p:nvPr/>
          </p:nvSpPr>
          <p:spPr>
            <a:xfrm>
              <a:off x="339725" y="676275"/>
              <a:ext cx="28575" cy="19051"/>
            </a:xfrm>
            <a:prstGeom prst="rect">
              <a:avLst/>
            </a:prstGeom>
            <a:solidFill>
              <a:srgbClr val="80808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70" name="Shape 170"/>
            <p:cNvSpPr/>
            <p:nvPr/>
          </p:nvSpPr>
          <p:spPr>
            <a:xfrm>
              <a:off x="346868" y="676275"/>
              <a:ext cx="12701" cy="190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" y="21600"/>
                  </a:lnTo>
                  <a:lnTo>
                    <a:pt x="21600" y="21600"/>
                  </a:lnTo>
                  <a:lnTo>
                    <a:pt x="21600" y="9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E6E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71" name="Shape 171"/>
            <p:cNvSpPr/>
            <p:nvPr/>
          </p:nvSpPr>
          <p:spPr>
            <a:xfrm>
              <a:off x="341312" y="679450"/>
              <a:ext cx="25401" cy="12701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72" name="Shape 172"/>
            <p:cNvSpPr/>
            <p:nvPr/>
          </p:nvSpPr>
          <p:spPr>
            <a:xfrm>
              <a:off x="380999" y="676275"/>
              <a:ext cx="26989" cy="19051"/>
            </a:xfrm>
            <a:prstGeom prst="rect">
              <a:avLst/>
            </a:prstGeom>
            <a:solidFill>
              <a:srgbClr val="80808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73" name="Shape 173"/>
            <p:cNvSpPr/>
            <p:nvPr/>
          </p:nvSpPr>
          <p:spPr>
            <a:xfrm>
              <a:off x="386556" y="676275"/>
              <a:ext cx="12701" cy="190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" y="21600"/>
                  </a:lnTo>
                  <a:lnTo>
                    <a:pt x="21600" y="21600"/>
                  </a:lnTo>
                  <a:lnTo>
                    <a:pt x="21600" y="9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E6E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74" name="Shape 174"/>
            <p:cNvSpPr/>
            <p:nvPr/>
          </p:nvSpPr>
          <p:spPr>
            <a:xfrm>
              <a:off x="381000" y="679450"/>
              <a:ext cx="25400" cy="12701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75" name="Shape 175"/>
            <p:cNvSpPr/>
            <p:nvPr/>
          </p:nvSpPr>
          <p:spPr>
            <a:xfrm>
              <a:off x="100012" y="763587"/>
              <a:ext cx="28576" cy="15876"/>
            </a:xfrm>
            <a:prstGeom prst="rect">
              <a:avLst/>
            </a:prstGeom>
            <a:solidFill>
              <a:srgbClr val="80808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76" name="Shape 176"/>
            <p:cNvSpPr/>
            <p:nvPr/>
          </p:nvSpPr>
          <p:spPr>
            <a:xfrm>
              <a:off x="108743" y="762000"/>
              <a:ext cx="12701" cy="190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3927" y="21600"/>
                  </a:lnTo>
                  <a:lnTo>
                    <a:pt x="21600" y="20700"/>
                  </a:lnTo>
                  <a:lnTo>
                    <a:pt x="17673" y="9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E6E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77" name="Shape 177"/>
            <p:cNvSpPr/>
            <p:nvPr/>
          </p:nvSpPr>
          <p:spPr>
            <a:xfrm>
              <a:off x="141287" y="763587"/>
              <a:ext cx="26988" cy="15876"/>
            </a:xfrm>
            <a:prstGeom prst="rect">
              <a:avLst/>
            </a:prstGeom>
            <a:solidFill>
              <a:srgbClr val="80808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78" name="Shape 178"/>
            <p:cNvSpPr/>
            <p:nvPr/>
          </p:nvSpPr>
          <p:spPr>
            <a:xfrm>
              <a:off x="148431" y="762000"/>
              <a:ext cx="12701" cy="190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0700"/>
                  </a:lnTo>
                  <a:lnTo>
                    <a:pt x="19440" y="9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E6E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79" name="Shape 179"/>
            <p:cNvSpPr/>
            <p:nvPr/>
          </p:nvSpPr>
          <p:spPr>
            <a:xfrm>
              <a:off x="180975" y="763587"/>
              <a:ext cx="28575" cy="15876"/>
            </a:xfrm>
            <a:prstGeom prst="rect">
              <a:avLst/>
            </a:prstGeom>
            <a:solidFill>
              <a:srgbClr val="80808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80" name="Shape 180"/>
            <p:cNvSpPr/>
            <p:nvPr/>
          </p:nvSpPr>
          <p:spPr>
            <a:xfrm>
              <a:off x="188118" y="762000"/>
              <a:ext cx="12701" cy="190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4320" y="21600"/>
                  </a:lnTo>
                  <a:lnTo>
                    <a:pt x="21600" y="20700"/>
                  </a:lnTo>
                  <a:lnTo>
                    <a:pt x="21600" y="9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E6E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81" name="Shape 181"/>
            <p:cNvSpPr/>
            <p:nvPr/>
          </p:nvSpPr>
          <p:spPr>
            <a:xfrm>
              <a:off x="220662" y="763587"/>
              <a:ext cx="26988" cy="15876"/>
            </a:xfrm>
            <a:prstGeom prst="rect">
              <a:avLst/>
            </a:prstGeom>
            <a:solidFill>
              <a:srgbClr val="80808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82" name="Shape 182"/>
            <p:cNvSpPr/>
            <p:nvPr/>
          </p:nvSpPr>
          <p:spPr>
            <a:xfrm>
              <a:off x="227806" y="762000"/>
              <a:ext cx="12701" cy="190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" y="21600"/>
                  </a:lnTo>
                  <a:lnTo>
                    <a:pt x="21600" y="20700"/>
                  </a:lnTo>
                  <a:lnTo>
                    <a:pt x="19440" y="9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E6E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83" name="Shape 183"/>
            <p:cNvSpPr/>
            <p:nvPr/>
          </p:nvSpPr>
          <p:spPr>
            <a:xfrm>
              <a:off x="261937" y="763587"/>
              <a:ext cx="26988" cy="15876"/>
            </a:xfrm>
            <a:prstGeom prst="rect">
              <a:avLst/>
            </a:prstGeom>
            <a:solidFill>
              <a:srgbClr val="80808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84" name="Shape 184"/>
            <p:cNvSpPr/>
            <p:nvPr/>
          </p:nvSpPr>
          <p:spPr>
            <a:xfrm>
              <a:off x="267493" y="762000"/>
              <a:ext cx="12701" cy="190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4320" y="21600"/>
                  </a:lnTo>
                  <a:lnTo>
                    <a:pt x="21600" y="20700"/>
                  </a:lnTo>
                  <a:lnTo>
                    <a:pt x="19440" y="9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E6E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85" name="Shape 185"/>
            <p:cNvSpPr/>
            <p:nvPr/>
          </p:nvSpPr>
          <p:spPr>
            <a:xfrm>
              <a:off x="300037" y="763587"/>
              <a:ext cx="28576" cy="15876"/>
            </a:xfrm>
            <a:prstGeom prst="rect">
              <a:avLst/>
            </a:prstGeom>
            <a:solidFill>
              <a:srgbClr val="80808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86" name="Shape 186"/>
            <p:cNvSpPr/>
            <p:nvPr/>
          </p:nvSpPr>
          <p:spPr>
            <a:xfrm>
              <a:off x="307975" y="762000"/>
              <a:ext cx="12700" cy="190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0700"/>
                  </a:lnTo>
                  <a:lnTo>
                    <a:pt x="19440" y="9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E6E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87" name="Shape 187"/>
            <p:cNvSpPr/>
            <p:nvPr/>
          </p:nvSpPr>
          <p:spPr>
            <a:xfrm>
              <a:off x="339725" y="763587"/>
              <a:ext cx="28575" cy="15876"/>
            </a:xfrm>
            <a:prstGeom prst="rect">
              <a:avLst/>
            </a:prstGeom>
            <a:solidFill>
              <a:srgbClr val="80808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88" name="Shape 188"/>
            <p:cNvSpPr/>
            <p:nvPr/>
          </p:nvSpPr>
          <p:spPr>
            <a:xfrm>
              <a:off x="346868" y="762000"/>
              <a:ext cx="12701" cy="190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" y="21600"/>
                  </a:lnTo>
                  <a:lnTo>
                    <a:pt x="21600" y="20700"/>
                  </a:lnTo>
                  <a:lnTo>
                    <a:pt x="21600" y="9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E6E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89" name="Shape 189"/>
            <p:cNvSpPr/>
            <p:nvPr/>
          </p:nvSpPr>
          <p:spPr>
            <a:xfrm>
              <a:off x="380999" y="763587"/>
              <a:ext cx="26989" cy="15876"/>
            </a:xfrm>
            <a:prstGeom prst="rect">
              <a:avLst/>
            </a:prstGeom>
            <a:solidFill>
              <a:srgbClr val="80808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90" name="Shape 190"/>
            <p:cNvSpPr/>
            <p:nvPr/>
          </p:nvSpPr>
          <p:spPr>
            <a:xfrm>
              <a:off x="386556" y="762000"/>
              <a:ext cx="12701" cy="190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" y="21600"/>
                  </a:lnTo>
                  <a:lnTo>
                    <a:pt x="21600" y="20700"/>
                  </a:lnTo>
                  <a:lnTo>
                    <a:pt x="21600" y="9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E6E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91" name="Shape 191"/>
            <p:cNvSpPr/>
            <p:nvPr/>
          </p:nvSpPr>
          <p:spPr>
            <a:xfrm>
              <a:off x="100012" y="847725"/>
              <a:ext cx="28576" cy="19051"/>
            </a:xfrm>
            <a:prstGeom prst="rect">
              <a:avLst/>
            </a:prstGeom>
            <a:solidFill>
              <a:srgbClr val="80808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92" name="Shape 192"/>
            <p:cNvSpPr/>
            <p:nvPr/>
          </p:nvSpPr>
          <p:spPr>
            <a:xfrm>
              <a:off x="108743" y="847725"/>
              <a:ext cx="12701" cy="190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3927" y="21600"/>
                  </a:lnTo>
                  <a:lnTo>
                    <a:pt x="21600" y="21600"/>
                  </a:lnTo>
                  <a:lnTo>
                    <a:pt x="17673" y="9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E6E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93" name="Shape 193"/>
            <p:cNvSpPr/>
            <p:nvPr/>
          </p:nvSpPr>
          <p:spPr>
            <a:xfrm>
              <a:off x="141287" y="847725"/>
              <a:ext cx="26988" cy="19051"/>
            </a:xfrm>
            <a:prstGeom prst="rect">
              <a:avLst/>
            </a:prstGeom>
            <a:solidFill>
              <a:srgbClr val="80808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94" name="Shape 194"/>
            <p:cNvSpPr/>
            <p:nvPr/>
          </p:nvSpPr>
          <p:spPr>
            <a:xfrm>
              <a:off x="148431" y="847725"/>
              <a:ext cx="12701" cy="190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9440" y="9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E6E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95" name="Shape 195"/>
            <p:cNvSpPr/>
            <p:nvPr/>
          </p:nvSpPr>
          <p:spPr>
            <a:xfrm>
              <a:off x="180975" y="847725"/>
              <a:ext cx="28575" cy="19051"/>
            </a:xfrm>
            <a:prstGeom prst="rect">
              <a:avLst/>
            </a:prstGeom>
            <a:solidFill>
              <a:srgbClr val="80808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96" name="Shape 196"/>
            <p:cNvSpPr/>
            <p:nvPr/>
          </p:nvSpPr>
          <p:spPr>
            <a:xfrm>
              <a:off x="188118" y="847725"/>
              <a:ext cx="12701" cy="190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4320" y="21600"/>
                  </a:lnTo>
                  <a:lnTo>
                    <a:pt x="21600" y="21600"/>
                  </a:lnTo>
                  <a:lnTo>
                    <a:pt x="21600" y="9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E6E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97" name="Shape 197"/>
            <p:cNvSpPr/>
            <p:nvPr/>
          </p:nvSpPr>
          <p:spPr>
            <a:xfrm>
              <a:off x="220662" y="847725"/>
              <a:ext cx="26988" cy="19051"/>
            </a:xfrm>
            <a:prstGeom prst="rect">
              <a:avLst/>
            </a:prstGeom>
            <a:solidFill>
              <a:srgbClr val="80808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98" name="Shape 198"/>
            <p:cNvSpPr/>
            <p:nvPr/>
          </p:nvSpPr>
          <p:spPr>
            <a:xfrm>
              <a:off x="227806" y="847725"/>
              <a:ext cx="12701" cy="190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" y="21600"/>
                  </a:lnTo>
                  <a:lnTo>
                    <a:pt x="21600" y="21600"/>
                  </a:lnTo>
                  <a:lnTo>
                    <a:pt x="19440" y="9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E6E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99" name="Shape 199"/>
            <p:cNvSpPr/>
            <p:nvPr/>
          </p:nvSpPr>
          <p:spPr>
            <a:xfrm>
              <a:off x="261937" y="847725"/>
              <a:ext cx="26988" cy="19051"/>
            </a:xfrm>
            <a:prstGeom prst="rect">
              <a:avLst/>
            </a:prstGeom>
            <a:solidFill>
              <a:srgbClr val="80808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00" name="Shape 200"/>
            <p:cNvSpPr/>
            <p:nvPr/>
          </p:nvSpPr>
          <p:spPr>
            <a:xfrm>
              <a:off x="267493" y="847725"/>
              <a:ext cx="12701" cy="190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4320" y="21600"/>
                  </a:lnTo>
                  <a:lnTo>
                    <a:pt x="21600" y="21600"/>
                  </a:lnTo>
                  <a:lnTo>
                    <a:pt x="19440" y="9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E6E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01" name="Shape 201"/>
            <p:cNvSpPr/>
            <p:nvPr/>
          </p:nvSpPr>
          <p:spPr>
            <a:xfrm>
              <a:off x="300037" y="847725"/>
              <a:ext cx="28576" cy="19051"/>
            </a:xfrm>
            <a:prstGeom prst="rect">
              <a:avLst/>
            </a:prstGeom>
            <a:solidFill>
              <a:srgbClr val="80808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02" name="Shape 202"/>
            <p:cNvSpPr/>
            <p:nvPr/>
          </p:nvSpPr>
          <p:spPr>
            <a:xfrm>
              <a:off x="307975" y="847725"/>
              <a:ext cx="12700" cy="190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9440" y="9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E6E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03" name="Shape 203"/>
            <p:cNvSpPr/>
            <p:nvPr/>
          </p:nvSpPr>
          <p:spPr>
            <a:xfrm>
              <a:off x="339725" y="847725"/>
              <a:ext cx="28575" cy="19051"/>
            </a:xfrm>
            <a:prstGeom prst="rect">
              <a:avLst/>
            </a:prstGeom>
            <a:solidFill>
              <a:srgbClr val="80808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04" name="Shape 204"/>
            <p:cNvSpPr/>
            <p:nvPr/>
          </p:nvSpPr>
          <p:spPr>
            <a:xfrm>
              <a:off x="346868" y="847725"/>
              <a:ext cx="12701" cy="190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" y="21600"/>
                  </a:lnTo>
                  <a:lnTo>
                    <a:pt x="21600" y="21600"/>
                  </a:lnTo>
                  <a:lnTo>
                    <a:pt x="21600" y="9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E6E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05" name="Shape 205"/>
            <p:cNvSpPr/>
            <p:nvPr/>
          </p:nvSpPr>
          <p:spPr>
            <a:xfrm>
              <a:off x="100012" y="927100"/>
              <a:ext cx="28576" cy="17463"/>
            </a:xfrm>
            <a:prstGeom prst="rect">
              <a:avLst/>
            </a:prstGeom>
            <a:solidFill>
              <a:srgbClr val="80808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06" name="Shape 206"/>
            <p:cNvSpPr/>
            <p:nvPr/>
          </p:nvSpPr>
          <p:spPr>
            <a:xfrm>
              <a:off x="108743" y="925512"/>
              <a:ext cx="12701" cy="190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3927" y="21600"/>
                  </a:lnTo>
                  <a:lnTo>
                    <a:pt x="21600" y="21600"/>
                  </a:lnTo>
                  <a:lnTo>
                    <a:pt x="17673" y="18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E6E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07" name="Shape 207"/>
            <p:cNvSpPr/>
            <p:nvPr/>
          </p:nvSpPr>
          <p:spPr>
            <a:xfrm>
              <a:off x="141287" y="927100"/>
              <a:ext cx="26988" cy="17463"/>
            </a:xfrm>
            <a:prstGeom prst="rect">
              <a:avLst/>
            </a:prstGeom>
            <a:solidFill>
              <a:srgbClr val="80808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08" name="Shape 208"/>
            <p:cNvSpPr/>
            <p:nvPr/>
          </p:nvSpPr>
          <p:spPr>
            <a:xfrm>
              <a:off x="148431" y="925512"/>
              <a:ext cx="12701" cy="190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9440" y="18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E6E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09" name="Shape 209"/>
            <p:cNvSpPr/>
            <p:nvPr/>
          </p:nvSpPr>
          <p:spPr>
            <a:xfrm>
              <a:off x="180975" y="927100"/>
              <a:ext cx="28575" cy="17463"/>
            </a:xfrm>
            <a:prstGeom prst="rect">
              <a:avLst/>
            </a:prstGeom>
            <a:solidFill>
              <a:srgbClr val="80808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10" name="Shape 210"/>
            <p:cNvSpPr/>
            <p:nvPr/>
          </p:nvSpPr>
          <p:spPr>
            <a:xfrm>
              <a:off x="188118" y="925512"/>
              <a:ext cx="12701" cy="190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4320" y="21600"/>
                  </a:lnTo>
                  <a:lnTo>
                    <a:pt x="21600" y="21600"/>
                  </a:lnTo>
                  <a:lnTo>
                    <a:pt x="21600" y="18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E6E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11" name="Shape 211"/>
            <p:cNvSpPr/>
            <p:nvPr/>
          </p:nvSpPr>
          <p:spPr>
            <a:xfrm>
              <a:off x="220662" y="927100"/>
              <a:ext cx="26988" cy="17463"/>
            </a:xfrm>
            <a:prstGeom prst="rect">
              <a:avLst/>
            </a:prstGeom>
            <a:solidFill>
              <a:srgbClr val="80808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12" name="Shape 212"/>
            <p:cNvSpPr/>
            <p:nvPr/>
          </p:nvSpPr>
          <p:spPr>
            <a:xfrm>
              <a:off x="227806" y="925512"/>
              <a:ext cx="12701" cy="190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" y="21600"/>
                  </a:lnTo>
                  <a:lnTo>
                    <a:pt x="21600" y="21600"/>
                  </a:lnTo>
                  <a:lnTo>
                    <a:pt x="19440" y="18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E6E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13" name="Shape 213"/>
            <p:cNvSpPr/>
            <p:nvPr/>
          </p:nvSpPr>
          <p:spPr>
            <a:xfrm>
              <a:off x="261937" y="927100"/>
              <a:ext cx="26988" cy="17463"/>
            </a:xfrm>
            <a:prstGeom prst="rect">
              <a:avLst/>
            </a:prstGeom>
            <a:solidFill>
              <a:srgbClr val="80808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14" name="Shape 214"/>
            <p:cNvSpPr/>
            <p:nvPr/>
          </p:nvSpPr>
          <p:spPr>
            <a:xfrm>
              <a:off x="267493" y="925512"/>
              <a:ext cx="12701" cy="190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4320" y="21600"/>
                  </a:lnTo>
                  <a:lnTo>
                    <a:pt x="21600" y="21600"/>
                  </a:lnTo>
                  <a:lnTo>
                    <a:pt x="19440" y="18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E6E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15" name="Shape 215"/>
            <p:cNvSpPr/>
            <p:nvPr/>
          </p:nvSpPr>
          <p:spPr>
            <a:xfrm>
              <a:off x="300037" y="927100"/>
              <a:ext cx="28576" cy="17463"/>
            </a:xfrm>
            <a:prstGeom prst="rect">
              <a:avLst/>
            </a:prstGeom>
            <a:solidFill>
              <a:srgbClr val="80808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16" name="Shape 216"/>
            <p:cNvSpPr/>
            <p:nvPr/>
          </p:nvSpPr>
          <p:spPr>
            <a:xfrm>
              <a:off x="307975" y="925512"/>
              <a:ext cx="12700" cy="190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9440" y="18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E6E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17" name="Shape 217"/>
            <p:cNvSpPr/>
            <p:nvPr/>
          </p:nvSpPr>
          <p:spPr>
            <a:xfrm>
              <a:off x="339725" y="927100"/>
              <a:ext cx="28575" cy="17463"/>
            </a:xfrm>
            <a:prstGeom prst="rect">
              <a:avLst/>
            </a:prstGeom>
            <a:solidFill>
              <a:srgbClr val="80808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18" name="Shape 218"/>
            <p:cNvSpPr/>
            <p:nvPr/>
          </p:nvSpPr>
          <p:spPr>
            <a:xfrm>
              <a:off x="346868" y="925512"/>
              <a:ext cx="12701" cy="190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" y="21600"/>
                  </a:lnTo>
                  <a:lnTo>
                    <a:pt x="21600" y="21600"/>
                  </a:lnTo>
                  <a:lnTo>
                    <a:pt x="21600" y="18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E6E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19" name="Shape 219"/>
            <p:cNvSpPr/>
            <p:nvPr/>
          </p:nvSpPr>
          <p:spPr>
            <a:xfrm>
              <a:off x="100012" y="881062"/>
              <a:ext cx="28576" cy="17463"/>
            </a:xfrm>
            <a:prstGeom prst="rect">
              <a:avLst/>
            </a:prstGeom>
            <a:solidFill>
              <a:srgbClr val="80808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20" name="Shape 220"/>
            <p:cNvSpPr/>
            <p:nvPr/>
          </p:nvSpPr>
          <p:spPr>
            <a:xfrm>
              <a:off x="108743" y="881062"/>
              <a:ext cx="12701" cy="174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3927" y="21600"/>
                  </a:lnTo>
                  <a:lnTo>
                    <a:pt x="21600" y="21600"/>
                  </a:lnTo>
                  <a:lnTo>
                    <a:pt x="17673" y="18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E6E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21" name="Shape 221"/>
            <p:cNvSpPr/>
            <p:nvPr/>
          </p:nvSpPr>
          <p:spPr>
            <a:xfrm>
              <a:off x="141287" y="881062"/>
              <a:ext cx="26988" cy="17463"/>
            </a:xfrm>
            <a:prstGeom prst="rect">
              <a:avLst/>
            </a:prstGeom>
            <a:solidFill>
              <a:srgbClr val="80808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22" name="Shape 222"/>
            <p:cNvSpPr/>
            <p:nvPr/>
          </p:nvSpPr>
          <p:spPr>
            <a:xfrm>
              <a:off x="148431" y="881062"/>
              <a:ext cx="12701" cy="174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9440" y="18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E6E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23" name="Shape 223"/>
            <p:cNvSpPr/>
            <p:nvPr/>
          </p:nvSpPr>
          <p:spPr>
            <a:xfrm>
              <a:off x="180975" y="881062"/>
              <a:ext cx="28575" cy="17463"/>
            </a:xfrm>
            <a:prstGeom prst="rect">
              <a:avLst/>
            </a:prstGeom>
            <a:solidFill>
              <a:srgbClr val="80808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24" name="Shape 224"/>
            <p:cNvSpPr/>
            <p:nvPr/>
          </p:nvSpPr>
          <p:spPr>
            <a:xfrm>
              <a:off x="188118" y="881062"/>
              <a:ext cx="12701" cy="174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4320" y="21600"/>
                  </a:lnTo>
                  <a:lnTo>
                    <a:pt x="21600" y="21600"/>
                  </a:lnTo>
                  <a:lnTo>
                    <a:pt x="21600" y="18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E6E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25" name="Shape 225"/>
            <p:cNvSpPr/>
            <p:nvPr/>
          </p:nvSpPr>
          <p:spPr>
            <a:xfrm>
              <a:off x="220662" y="881062"/>
              <a:ext cx="26988" cy="17463"/>
            </a:xfrm>
            <a:prstGeom prst="rect">
              <a:avLst/>
            </a:prstGeom>
            <a:solidFill>
              <a:srgbClr val="80808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26" name="Shape 226"/>
            <p:cNvSpPr/>
            <p:nvPr/>
          </p:nvSpPr>
          <p:spPr>
            <a:xfrm>
              <a:off x="227806" y="881062"/>
              <a:ext cx="12701" cy="174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" y="21600"/>
                  </a:lnTo>
                  <a:lnTo>
                    <a:pt x="21600" y="21600"/>
                  </a:lnTo>
                  <a:lnTo>
                    <a:pt x="19440" y="18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E6E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27" name="Shape 227"/>
            <p:cNvSpPr/>
            <p:nvPr/>
          </p:nvSpPr>
          <p:spPr>
            <a:xfrm>
              <a:off x="261937" y="881062"/>
              <a:ext cx="26988" cy="17463"/>
            </a:xfrm>
            <a:prstGeom prst="rect">
              <a:avLst/>
            </a:prstGeom>
            <a:solidFill>
              <a:srgbClr val="80808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28" name="Shape 228"/>
            <p:cNvSpPr/>
            <p:nvPr/>
          </p:nvSpPr>
          <p:spPr>
            <a:xfrm>
              <a:off x="267493" y="881062"/>
              <a:ext cx="12701" cy="174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4320" y="21600"/>
                  </a:lnTo>
                  <a:lnTo>
                    <a:pt x="21600" y="21600"/>
                  </a:lnTo>
                  <a:lnTo>
                    <a:pt x="19440" y="18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E6E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29" name="Shape 229"/>
            <p:cNvSpPr/>
            <p:nvPr/>
          </p:nvSpPr>
          <p:spPr>
            <a:xfrm>
              <a:off x="300037" y="881062"/>
              <a:ext cx="28576" cy="17463"/>
            </a:xfrm>
            <a:prstGeom prst="rect">
              <a:avLst/>
            </a:prstGeom>
            <a:solidFill>
              <a:srgbClr val="80808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30" name="Shape 230"/>
            <p:cNvSpPr/>
            <p:nvPr/>
          </p:nvSpPr>
          <p:spPr>
            <a:xfrm>
              <a:off x="307975" y="881062"/>
              <a:ext cx="12700" cy="174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9440" y="18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E6E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31" name="Shape 231"/>
            <p:cNvSpPr/>
            <p:nvPr/>
          </p:nvSpPr>
          <p:spPr>
            <a:xfrm>
              <a:off x="339725" y="881062"/>
              <a:ext cx="28575" cy="17463"/>
            </a:xfrm>
            <a:prstGeom prst="rect">
              <a:avLst/>
            </a:prstGeom>
            <a:solidFill>
              <a:srgbClr val="80808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32" name="Shape 232"/>
            <p:cNvSpPr/>
            <p:nvPr/>
          </p:nvSpPr>
          <p:spPr>
            <a:xfrm>
              <a:off x="346868" y="881062"/>
              <a:ext cx="12701" cy="174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" y="21600"/>
                  </a:lnTo>
                  <a:lnTo>
                    <a:pt x="21600" y="21600"/>
                  </a:lnTo>
                  <a:lnTo>
                    <a:pt x="21600" y="18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E6E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33" name="Shape 233"/>
            <p:cNvSpPr/>
            <p:nvPr/>
          </p:nvSpPr>
          <p:spPr>
            <a:xfrm>
              <a:off x="100012" y="798512"/>
              <a:ext cx="28576" cy="17463"/>
            </a:xfrm>
            <a:prstGeom prst="rect">
              <a:avLst/>
            </a:prstGeom>
            <a:solidFill>
              <a:srgbClr val="80808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34" name="Shape 234"/>
            <p:cNvSpPr/>
            <p:nvPr/>
          </p:nvSpPr>
          <p:spPr>
            <a:xfrm>
              <a:off x="108743" y="796925"/>
              <a:ext cx="12701" cy="190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3927" y="21600"/>
                  </a:lnTo>
                  <a:lnTo>
                    <a:pt x="21600" y="20700"/>
                  </a:lnTo>
                  <a:lnTo>
                    <a:pt x="17673" y="1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E6E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35" name="Shape 235"/>
            <p:cNvSpPr/>
            <p:nvPr/>
          </p:nvSpPr>
          <p:spPr>
            <a:xfrm>
              <a:off x="141287" y="798512"/>
              <a:ext cx="26988" cy="17463"/>
            </a:xfrm>
            <a:prstGeom prst="rect">
              <a:avLst/>
            </a:prstGeom>
            <a:solidFill>
              <a:srgbClr val="80808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36" name="Shape 236"/>
            <p:cNvSpPr/>
            <p:nvPr/>
          </p:nvSpPr>
          <p:spPr>
            <a:xfrm>
              <a:off x="148431" y="796925"/>
              <a:ext cx="12701" cy="190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0700"/>
                  </a:lnTo>
                  <a:lnTo>
                    <a:pt x="19440" y="1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E6E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37" name="Shape 237"/>
            <p:cNvSpPr/>
            <p:nvPr/>
          </p:nvSpPr>
          <p:spPr>
            <a:xfrm>
              <a:off x="180975" y="798512"/>
              <a:ext cx="28575" cy="17463"/>
            </a:xfrm>
            <a:prstGeom prst="rect">
              <a:avLst/>
            </a:prstGeom>
            <a:solidFill>
              <a:srgbClr val="80808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38" name="Shape 238"/>
            <p:cNvSpPr/>
            <p:nvPr/>
          </p:nvSpPr>
          <p:spPr>
            <a:xfrm>
              <a:off x="188118" y="796925"/>
              <a:ext cx="12701" cy="190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4320" y="21600"/>
                  </a:lnTo>
                  <a:lnTo>
                    <a:pt x="21600" y="20700"/>
                  </a:lnTo>
                  <a:lnTo>
                    <a:pt x="21600" y="1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E6E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39" name="Shape 239"/>
            <p:cNvSpPr/>
            <p:nvPr/>
          </p:nvSpPr>
          <p:spPr>
            <a:xfrm>
              <a:off x="220662" y="798512"/>
              <a:ext cx="26988" cy="17463"/>
            </a:xfrm>
            <a:prstGeom prst="rect">
              <a:avLst/>
            </a:prstGeom>
            <a:solidFill>
              <a:srgbClr val="80808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40" name="Shape 240"/>
            <p:cNvSpPr/>
            <p:nvPr/>
          </p:nvSpPr>
          <p:spPr>
            <a:xfrm>
              <a:off x="227806" y="796925"/>
              <a:ext cx="12701" cy="190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" y="21600"/>
                  </a:lnTo>
                  <a:lnTo>
                    <a:pt x="21600" y="20700"/>
                  </a:lnTo>
                  <a:lnTo>
                    <a:pt x="19440" y="1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E6E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41" name="Shape 241"/>
            <p:cNvSpPr/>
            <p:nvPr/>
          </p:nvSpPr>
          <p:spPr>
            <a:xfrm>
              <a:off x="261937" y="798512"/>
              <a:ext cx="26988" cy="17463"/>
            </a:xfrm>
            <a:prstGeom prst="rect">
              <a:avLst/>
            </a:prstGeom>
            <a:solidFill>
              <a:srgbClr val="80808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42" name="Shape 242"/>
            <p:cNvSpPr/>
            <p:nvPr/>
          </p:nvSpPr>
          <p:spPr>
            <a:xfrm>
              <a:off x="267493" y="796925"/>
              <a:ext cx="12701" cy="190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4320" y="21600"/>
                  </a:lnTo>
                  <a:lnTo>
                    <a:pt x="21600" y="20700"/>
                  </a:lnTo>
                  <a:lnTo>
                    <a:pt x="19440" y="1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E6E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43" name="Shape 243"/>
            <p:cNvSpPr/>
            <p:nvPr/>
          </p:nvSpPr>
          <p:spPr>
            <a:xfrm>
              <a:off x="300037" y="798512"/>
              <a:ext cx="28576" cy="17463"/>
            </a:xfrm>
            <a:prstGeom prst="rect">
              <a:avLst/>
            </a:prstGeom>
            <a:solidFill>
              <a:srgbClr val="80808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44" name="Shape 244"/>
            <p:cNvSpPr/>
            <p:nvPr/>
          </p:nvSpPr>
          <p:spPr>
            <a:xfrm>
              <a:off x="307975" y="796925"/>
              <a:ext cx="12700" cy="190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0700"/>
                  </a:lnTo>
                  <a:lnTo>
                    <a:pt x="19440" y="1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E6E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45" name="Shape 245"/>
            <p:cNvSpPr/>
            <p:nvPr/>
          </p:nvSpPr>
          <p:spPr>
            <a:xfrm>
              <a:off x="339725" y="798512"/>
              <a:ext cx="28575" cy="17463"/>
            </a:xfrm>
            <a:prstGeom prst="rect">
              <a:avLst/>
            </a:prstGeom>
            <a:solidFill>
              <a:srgbClr val="80808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46" name="Shape 246"/>
            <p:cNvSpPr/>
            <p:nvPr/>
          </p:nvSpPr>
          <p:spPr>
            <a:xfrm>
              <a:off x="346868" y="796925"/>
              <a:ext cx="12701" cy="190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" y="21600"/>
                  </a:lnTo>
                  <a:lnTo>
                    <a:pt x="21600" y="20700"/>
                  </a:lnTo>
                  <a:lnTo>
                    <a:pt x="21600" y="1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E6E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47" name="Shape 247"/>
            <p:cNvSpPr/>
            <p:nvPr/>
          </p:nvSpPr>
          <p:spPr>
            <a:xfrm>
              <a:off x="380999" y="798512"/>
              <a:ext cx="26989" cy="17463"/>
            </a:xfrm>
            <a:prstGeom prst="rect">
              <a:avLst/>
            </a:prstGeom>
            <a:solidFill>
              <a:srgbClr val="80808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48" name="Shape 248"/>
            <p:cNvSpPr/>
            <p:nvPr/>
          </p:nvSpPr>
          <p:spPr>
            <a:xfrm>
              <a:off x="386556" y="796925"/>
              <a:ext cx="12701" cy="190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" y="21600"/>
                  </a:lnTo>
                  <a:lnTo>
                    <a:pt x="21600" y="20700"/>
                  </a:lnTo>
                  <a:lnTo>
                    <a:pt x="21600" y="1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E6E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49" name="Shape 249"/>
            <p:cNvSpPr/>
            <p:nvPr/>
          </p:nvSpPr>
          <p:spPr>
            <a:xfrm>
              <a:off x="100012" y="639762"/>
              <a:ext cx="28576" cy="17463"/>
            </a:xfrm>
            <a:prstGeom prst="rect">
              <a:avLst/>
            </a:prstGeom>
            <a:solidFill>
              <a:srgbClr val="80808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50" name="Shape 250"/>
            <p:cNvSpPr/>
            <p:nvPr/>
          </p:nvSpPr>
          <p:spPr>
            <a:xfrm>
              <a:off x="108743" y="639762"/>
              <a:ext cx="12701" cy="190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3927" y="21600"/>
                  </a:lnTo>
                  <a:lnTo>
                    <a:pt x="21600" y="20700"/>
                  </a:lnTo>
                  <a:lnTo>
                    <a:pt x="17673" y="1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E6E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51" name="Shape 251"/>
            <p:cNvSpPr/>
            <p:nvPr/>
          </p:nvSpPr>
          <p:spPr>
            <a:xfrm>
              <a:off x="141287" y="639762"/>
              <a:ext cx="26988" cy="17463"/>
            </a:xfrm>
            <a:prstGeom prst="rect">
              <a:avLst/>
            </a:prstGeom>
            <a:solidFill>
              <a:srgbClr val="80808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52" name="Shape 252"/>
            <p:cNvSpPr/>
            <p:nvPr/>
          </p:nvSpPr>
          <p:spPr>
            <a:xfrm>
              <a:off x="148431" y="639762"/>
              <a:ext cx="12701" cy="190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0700"/>
                  </a:lnTo>
                  <a:lnTo>
                    <a:pt x="19440" y="1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E6E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53" name="Shape 253"/>
            <p:cNvSpPr/>
            <p:nvPr/>
          </p:nvSpPr>
          <p:spPr>
            <a:xfrm>
              <a:off x="180975" y="639762"/>
              <a:ext cx="28575" cy="17463"/>
            </a:xfrm>
            <a:prstGeom prst="rect">
              <a:avLst/>
            </a:prstGeom>
            <a:solidFill>
              <a:srgbClr val="80808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54" name="Shape 254"/>
            <p:cNvSpPr/>
            <p:nvPr/>
          </p:nvSpPr>
          <p:spPr>
            <a:xfrm>
              <a:off x="188118" y="639762"/>
              <a:ext cx="12701" cy="190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4320" y="21600"/>
                  </a:lnTo>
                  <a:lnTo>
                    <a:pt x="21600" y="20700"/>
                  </a:lnTo>
                  <a:lnTo>
                    <a:pt x="21600" y="1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E6E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55" name="Shape 255"/>
            <p:cNvSpPr/>
            <p:nvPr/>
          </p:nvSpPr>
          <p:spPr>
            <a:xfrm>
              <a:off x="220662" y="639762"/>
              <a:ext cx="26988" cy="17463"/>
            </a:xfrm>
            <a:prstGeom prst="rect">
              <a:avLst/>
            </a:prstGeom>
            <a:solidFill>
              <a:srgbClr val="80808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56" name="Shape 256"/>
            <p:cNvSpPr/>
            <p:nvPr/>
          </p:nvSpPr>
          <p:spPr>
            <a:xfrm>
              <a:off x="227806" y="639762"/>
              <a:ext cx="12701" cy="190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" y="21600"/>
                  </a:lnTo>
                  <a:lnTo>
                    <a:pt x="21600" y="20700"/>
                  </a:lnTo>
                  <a:lnTo>
                    <a:pt x="19440" y="1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E6E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57" name="Shape 257"/>
            <p:cNvSpPr/>
            <p:nvPr/>
          </p:nvSpPr>
          <p:spPr>
            <a:xfrm>
              <a:off x="261937" y="639762"/>
              <a:ext cx="26988" cy="17463"/>
            </a:xfrm>
            <a:prstGeom prst="rect">
              <a:avLst/>
            </a:prstGeom>
            <a:solidFill>
              <a:srgbClr val="80808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58" name="Shape 258"/>
            <p:cNvSpPr/>
            <p:nvPr/>
          </p:nvSpPr>
          <p:spPr>
            <a:xfrm>
              <a:off x="267493" y="639762"/>
              <a:ext cx="12701" cy="190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4320" y="21600"/>
                  </a:lnTo>
                  <a:lnTo>
                    <a:pt x="21600" y="20700"/>
                  </a:lnTo>
                  <a:lnTo>
                    <a:pt x="19440" y="1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E6E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59" name="Shape 259"/>
            <p:cNvSpPr/>
            <p:nvPr/>
          </p:nvSpPr>
          <p:spPr>
            <a:xfrm>
              <a:off x="300037" y="639762"/>
              <a:ext cx="28576" cy="17463"/>
            </a:xfrm>
            <a:prstGeom prst="rect">
              <a:avLst/>
            </a:prstGeom>
            <a:solidFill>
              <a:srgbClr val="80808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60" name="Shape 260"/>
            <p:cNvSpPr/>
            <p:nvPr/>
          </p:nvSpPr>
          <p:spPr>
            <a:xfrm>
              <a:off x="307975" y="639762"/>
              <a:ext cx="12700" cy="190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0700"/>
                  </a:lnTo>
                  <a:lnTo>
                    <a:pt x="19440" y="1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E6E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61" name="Shape 261"/>
            <p:cNvSpPr/>
            <p:nvPr/>
          </p:nvSpPr>
          <p:spPr>
            <a:xfrm>
              <a:off x="339725" y="639762"/>
              <a:ext cx="28575" cy="17463"/>
            </a:xfrm>
            <a:prstGeom prst="rect">
              <a:avLst/>
            </a:prstGeom>
            <a:solidFill>
              <a:srgbClr val="80808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62" name="Shape 262"/>
            <p:cNvSpPr/>
            <p:nvPr/>
          </p:nvSpPr>
          <p:spPr>
            <a:xfrm>
              <a:off x="346868" y="639762"/>
              <a:ext cx="12701" cy="190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" y="21600"/>
                  </a:lnTo>
                  <a:lnTo>
                    <a:pt x="21600" y="20700"/>
                  </a:lnTo>
                  <a:lnTo>
                    <a:pt x="21600" y="1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E6E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63" name="Shape 263"/>
            <p:cNvSpPr/>
            <p:nvPr/>
          </p:nvSpPr>
          <p:spPr>
            <a:xfrm>
              <a:off x="380999" y="639762"/>
              <a:ext cx="26989" cy="17463"/>
            </a:xfrm>
            <a:prstGeom prst="rect">
              <a:avLst/>
            </a:prstGeom>
            <a:solidFill>
              <a:srgbClr val="80808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64" name="Shape 264"/>
            <p:cNvSpPr/>
            <p:nvPr/>
          </p:nvSpPr>
          <p:spPr>
            <a:xfrm>
              <a:off x="386556" y="639762"/>
              <a:ext cx="12701" cy="190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" y="21600"/>
                  </a:lnTo>
                  <a:lnTo>
                    <a:pt x="21600" y="20700"/>
                  </a:lnTo>
                  <a:lnTo>
                    <a:pt x="21600" y="1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E6E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65" name="Shape 265"/>
            <p:cNvSpPr/>
            <p:nvPr/>
          </p:nvSpPr>
          <p:spPr>
            <a:xfrm>
              <a:off x="93662" y="274637"/>
              <a:ext cx="307976" cy="1222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412"/>
                  </a:moveTo>
                  <a:lnTo>
                    <a:pt x="557" y="21600"/>
                  </a:lnTo>
                  <a:lnTo>
                    <a:pt x="20765" y="21600"/>
                  </a:lnTo>
                  <a:lnTo>
                    <a:pt x="21600" y="0"/>
                  </a:lnTo>
                  <a:lnTo>
                    <a:pt x="0" y="141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3859"/>
                </a:gs>
                <a:gs pos="100000">
                  <a:srgbClr val="0078C0"/>
                </a:gs>
              </a:gsLst>
              <a:lin ang="189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66" name="Shape 266"/>
            <p:cNvSpPr/>
            <p:nvPr/>
          </p:nvSpPr>
          <p:spPr>
            <a:xfrm>
              <a:off x="0" y="-1"/>
              <a:ext cx="485776" cy="9763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565" y="368"/>
                  </a:moveTo>
                  <a:lnTo>
                    <a:pt x="2082" y="5334"/>
                  </a:lnTo>
                  <a:lnTo>
                    <a:pt x="4906" y="20933"/>
                  </a:lnTo>
                  <a:lnTo>
                    <a:pt x="16341" y="21126"/>
                  </a:lnTo>
                  <a:lnTo>
                    <a:pt x="20118" y="5036"/>
                  </a:lnTo>
                  <a:lnTo>
                    <a:pt x="16729" y="368"/>
                  </a:lnTo>
                  <a:lnTo>
                    <a:pt x="6565" y="421"/>
                  </a:lnTo>
                  <a:lnTo>
                    <a:pt x="6000" y="18"/>
                  </a:lnTo>
                  <a:lnTo>
                    <a:pt x="17329" y="0"/>
                  </a:lnTo>
                  <a:lnTo>
                    <a:pt x="21600" y="5036"/>
                  </a:lnTo>
                  <a:lnTo>
                    <a:pt x="21600" y="5685"/>
                  </a:lnTo>
                  <a:lnTo>
                    <a:pt x="17082" y="21600"/>
                  </a:lnTo>
                  <a:lnTo>
                    <a:pt x="4165" y="21319"/>
                  </a:lnTo>
                  <a:lnTo>
                    <a:pt x="0" y="5246"/>
                  </a:lnTo>
                  <a:lnTo>
                    <a:pt x="6000" y="35"/>
                  </a:lnTo>
                  <a:lnTo>
                    <a:pt x="6565" y="3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67" name="Shape 267"/>
            <p:cNvSpPr/>
            <p:nvPr/>
          </p:nvSpPr>
          <p:spPr>
            <a:xfrm>
              <a:off x="88900" y="269875"/>
              <a:ext cx="315913" cy="127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66" y="21600"/>
                  </a:moveTo>
                  <a:lnTo>
                    <a:pt x="0" y="945"/>
                  </a:lnTo>
                  <a:lnTo>
                    <a:pt x="21600" y="0"/>
                  </a:lnTo>
                  <a:lnTo>
                    <a:pt x="20463" y="21600"/>
                  </a:lnTo>
                  <a:lnTo>
                    <a:pt x="21005" y="2430"/>
                  </a:lnTo>
                  <a:lnTo>
                    <a:pt x="1029" y="2835"/>
                  </a:lnTo>
                  <a:lnTo>
                    <a:pt x="866" y="21600"/>
                  </a:lnTo>
                  <a:close/>
                </a:path>
              </a:pathLst>
            </a:custGeom>
            <a:solidFill>
              <a:srgbClr val="00BEF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68" name="Shape 268"/>
            <p:cNvSpPr/>
            <p:nvPr/>
          </p:nvSpPr>
          <p:spPr>
            <a:xfrm>
              <a:off x="68262" y="592137"/>
              <a:ext cx="350838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350"/>
                  </a:moveTo>
                  <a:lnTo>
                    <a:pt x="21600" y="0"/>
                  </a:lnTo>
                  <a:lnTo>
                    <a:pt x="21355" y="21600"/>
                  </a:lnTo>
                  <a:lnTo>
                    <a:pt x="196" y="21600"/>
                  </a:lnTo>
                  <a:lnTo>
                    <a:pt x="0" y="1350"/>
                  </a:lnTo>
                  <a:close/>
                </a:path>
              </a:pathLst>
            </a:custGeom>
            <a:solidFill>
              <a:srgbClr val="9AD9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270" name="Shape 270"/>
          <p:cNvSpPr/>
          <p:nvPr/>
        </p:nvSpPr>
        <p:spPr>
          <a:xfrm>
            <a:off x="6884133" y="3442364"/>
            <a:ext cx="1524001" cy="49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1400"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r>
              <a:t>API Implementation</a:t>
            </a:r>
          </a:p>
        </p:txBody>
      </p:sp>
      <p:sp>
        <p:nvSpPr>
          <p:cNvPr id="271" name="Shape 271"/>
          <p:cNvSpPr/>
          <p:nvPr/>
        </p:nvSpPr>
        <p:spPr>
          <a:xfrm flipV="1">
            <a:off x="5858648" y="4594225"/>
            <a:ext cx="1175455" cy="16918"/>
          </a:xfrm>
          <a:prstGeom prst="line">
            <a:avLst/>
          </a:prstGeom>
          <a:ln w="25400">
            <a:solidFill>
              <a:srgbClr val="000000"/>
            </a:solidFill>
            <a:headEnd type="triangle"/>
            <a:tailEnd type="triangle"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272" name="image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15782" y="2612337"/>
            <a:ext cx="416019" cy="571454"/>
          </a:xfrm>
          <a:prstGeom prst="rect">
            <a:avLst/>
          </a:prstGeom>
          <a:ln w="12700">
            <a:miter lim="400000"/>
          </a:ln>
        </p:spPr>
      </p:pic>
      <p:pic>
        <p:nvPicPr>
          <p:cNvPr id="273" name="image5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5629" y="2558702"/>
            <a:ext cx="439827" cy="425002"/>
          </a:xfrm>
          <a:prstGeom prst="rect">
            <a:avLst/>
          </a:prstGeom>
          <a:ln w="12700">
            <a:miter lim="400000"/>
          </a:ln>
        </p:spPr>
      </p:pic>
      <p:sp>
        <p:nvSpPr>
          <p:cNvPr id="274" name="Shape 274"/>
          <p:cNvSpPr/>
          <p:nvPr/>
        </p:nvSpPr>
        <p:spPr>
          <a:xfrm>
            <a:off x="4862155" y="3625786"/>
            <a:ext cx="574735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r>
              <a:t>ISAM</a:t>
            </a:r>
          </a:p>
        </p:txBody>
      </p:sp>
      <p:sp>
        <p:nvSpPr>
          <p:cNvPr id="275" name="Shape 275"/>
          <p:cNvSpPr/>
          <p:nvPr/>
        </p:nvSpPr>
        <p:spPr>
          <a:xfrm>
            <a:off x="6713741" y="2101307"/>
            <a:ext cx="785429" cy="4308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1400"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r>
              <a:rPr lang="en-US" dirty="0" smtClean="0"/>
              <a:t>User </a:t>
            </a:r>
            <a:r>
              <a:rPr dirty="0" smtClean="0"/>
              <a:t>Registry</a:t>
            </a:r>
            <a:endParaRPr dirty="0"/>
          </a:p>
        </p:txBody>
      </p:sp>
      <p:sp>
        <p:nvSpPr>
          <p:cNvPr id="276" name="Shape 276"/>
          <p:cNvSpPr/>
          <p:nvPr/>
        </p:nvSpPr>
        <p:spPr>
          <a:xfrm flipV="1">
            <a:off x="5192882" y="2550314"/>
            <a:ext cx="1412587" cy="410371"/>
          </a:xfrm>
          <a:prstGeom prst="line">
            <a:avLst/>
          </a:prstGeom>
          <a:ln w="25400">
            <a:solidFill>
              <a:srgbClr val="000000"/>
            </a:solidFill>
            <a:headEnd type="triangle"/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77" name="Shape 277"/>
          <p:cNvSpPr/>
          <p:nvPr/>
        </p:nvSpPr>
        <p:spPr>
          <a:xfrm>
            <a:off x="2137635" y="2663797"/>
            <a:ext cx="1945708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1200"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r>
              <a:t>Authentication/Authorization</a:t>
            </a:r>
          </a:p>
        </p:txBody>
      </p:sp>
      <p:pic>
        <p:nvPicPr>
          <p:cNvPr id="278" name="image6.pn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04892" y="2550314"/>
            <a:ext cx="1185908" cy="948900"/>
          </a:xfrm>
          <a:prstGeom prst="rect">
            <a:avLst/>
          </a:prstGeom>
          <a:ln w="12700">
            <a:miter lim="400000"/>
          </a:ln>
        </p:spPr>
      </p:pic>
      <p:sp>
        <p:nvSpPr>
          <p:cNvPr id="279" name="Shape 279"/>
          <p:cNvSpPr/>
          <p:nvPr/>
        </p:nvSpPr>
        <p:spPr>
          <a:xfrm>
            <a:off x="1082035" y="3388447"/>
            <a:ext cx="3309472" cy="1103162"/>
          </a:xfrm>
          <a:prstGeom prst="line">
            <a:avLst/>
          </a:prstGeom>
          <a:ln w="25400">
            <a:solidFill>
              <a:srgbClr val="000000"/>
            </a:solidFill>
            <a:headEnd type="triangle"/>
            <a:tailEnd type="triangle"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280" name="image6.pn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79737" y="4119775"/>
            <a:ext cx="1185908" cy="9489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81" name="image7.tif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24016" y="2989864"/>
            <a:ext cx="366210" cy="350951"/>
          </a:xfrm>
          <a:prstGeom prst="rect">
            <a:avLst/>
          </a:prstGeom>
          <a:ln w="12700">
            <a:miter lim="400000"/>
          </a:ln>
        </p:spPr>
      </p:pic>
      <p:pic>
        <p:nvPicPr>
          <p:cNvPr id="282" name="image7.tif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90669" y="3807284"/>
            <a:ext cx="366210" cy="350951"/>
          </a:xfrm>
          <a:prstGeom prst="rect">
            <a:avLst/>
          </a:prstGeom>
          <a:ln w="12700">
            <a:miter lim="400000"/>
          </a:ln>
        </p:spPr>
      </p:pic>
      <p:sp>
        <p:nvSpPr>
          <p:cNvPr id="283" name="Shape 283"/>
          <p:cNvSpPr/>
          <p:nvPr/>
        </p:nvSpPr>
        <p:spPr>
          <a:xfrm>
            <a:off x="4068556" y="2159969"/>
            <a:ext cx="1587198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algn="ctr">
              <a:defRPr sz="1400">
                <a:latin typeface="+mn-lt"/>
                <a:ea typeface="+mn-ea"/>
                <a:cs typeface="+mn-cs"/>
                <a:sym typeface="Calibri"/>
              </a:defRPr>
            </a:pPr>
            <a:r>
              <a:t>Authorization </a:t>
            </a:r>
          </a:p>
          <a:p>
            <a:pPr algn="ctr">
              <a:defRPr sz="1400">
                <a:latin typeface="+mn-lt"/>
                <a:ea typeface="+mn-ea"/>
                <a:cs typeface="+mn-cs"/>
                <a:sym typeface="Calibri"/>
              </a:defRPr>
            </a:pPr>
            <a:r>
              <a:t>Server</a:t>
            </a:r>
          </a:p>
        </p:txBody>
      </p:sp>
      <p:sp>
        <p:nvSpPr>
          <p:cNvPr id="284" name="Shape 284"/>
          <p:cNvSpPr/>
          <p:nvPr/>
        </p:nvSpPr>
        <p:spPr>
          <a:xfrm>
            <a:off x="4004248" y="3729906"/>
            <a:ext cx="1587197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algn="ctr">
              <a:defRPr sz="1400">
                <a:latin typeface="+mn-lt"/>
                <a:ea typeface="+mn-ea"/>
                <a:cs typeface="+mn-cs"/>
                <a:sym typeface="Calibri"/>
              </a:defRPr>
            </a:pPr>
            <a:r>
              <a:t>Resource</a:t>
            </a:r>
          </a:p>
          <a:p>
            <a:pPr algn="ctr">
              <a:defRPr sz="1400">
                <a:latin typeface="+mn-lt"/>
                <a:ea typeface="+mn-ea"/>
                <a:cs typeface="+mn-cs"/>
                <a:sym typeface="Calibri"/>
              </a:defRPr>
            </a:pPr>
            <a:r>
              <a:t>Server</a:t>
            </a:r>
          </a:p>
        </p:txBody>
      </p:sp>
    </p:spTree>
    <p:extLst>
      <p:ext uri="{BB962C8B-B14F-4D97-AF65-F5344CB8AC3E}">
        <p14:creationId xmlns:p14="http://schemas.microsoft.com/office/powerpoint/2010/main" val="2131538139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API Connect OAuth Provider (third-party)</a:t>
            </a:r>
            <a:endParaRPr lang="en-US" dirty="0"/>
          </a:p>
        </p:txBody>
      </p:sp>
      <p:sp>
        <p:nvSpPr>
          <p:cNvPr id="287" name="Shape 287"/>
          <p:cNvSpPr>
            <a:spLocks noGrp="1"/>
          </p:cNvSpPr>
          <p:nvPr>
            <p:ph type="body" idx="1"/>
          </p:nvPr>
        </p:nvSpPr>
        <p:spPr>
          <a:xfrm>
            <a:off x="293688" y="901701"/>
            <a:ext cx="8393112" cy="1058838"/>
          </a:xfrm>
        </p:spPr>
        <p:txBody>
          <a:bodyPr>
            <a:normAutofit fontScale="85000" lnSpcReduction="20000"/>
          </a:bodyPr>
          <a:lstStyle/>
          <a:p>
            <a:r>
              <a:rPr lang="en-US" b="1" dirty="0" smtClean="0"/>
              <a:t>Authorization server</a:t>
            </a:r>
            <a:r>
              <a:rPr lang="en-US" dirty="0" smtClean="0"/>
              <a:t>: </a:t>
            </a:r>
            <a:r>
              <a:rPr lang="en-US" i="1" dirty="0" smtClean="0"/>
              <a:t>Third-party OAuth server</a:t>
            </a:r>
            <a:r>
              <a:rPr lang="en-US" dirty="0" smtClean="0"/>
              <a:t> validates resource owner credentials and generates authorization code and access token</a:t>
            </a:r>
          </a:p>
          <a:p>
            <a:r>
              <a:rPr lang="en-US" b="1" dirty="0" smtClean="0"/>
              <a:t>Resource server</a:t>
            </a:r>
            <a:r>
              <a:rPr lang="en-US" dirty="0" smtClean="0"/>
              <a:t>: Enforces access to API by validating third-party access token or cryptographically validating token</a:t>
            </a:r>
            <a:endParaRPr lang="en-US" dirty="0"/>
          </a:p>
        </p:txBody>
      </p:sp>
      <p:sp>
        <p:nvSpPr>
          <p:cNvPr id="288" name="Shape 288"/>
          <p:cNvSpPr/>
          <p:nvPr/>
        </p:nvSpPr>
        <p:spPr>
          <a:xfrm>
            <a:off x="1331120" y="2992257"/>
            <a:ext cx="3473204" cy="43252"/>
          </a:xfrm>
          <a:prstGeom prst="line">
            <a:avLst/>
          </a:prstGeom>
          <a:ln w="25400">
            <a:solidFill>
              <a:srgbClr val="000000"/>
            </a:solidFill>
            <a:headEnd type="triangle"/>
            <a:tailEnd type="triangle"/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437" name="Group 437"/>
          <p:cNvGrpSpPr/>
          <p:nvPr/>
        </p:nvGrpSpPr>
        <p:grpSpPr>
          <a:xfrm>
            <a:off x="7559705" y="4110821"/>
            <a:ext cx="485776" cy="976314"/>
            <a:chOff x="0" y="0"/>
            <a:chExt cx="485775" cy="976312"/>
          </a:xfrm>
        </p:grpSpPr>
        <p:sp>
          <p:nvSpPr>
            <p:cNvPr id="289" name="Shape 289"/>
            <p:cNvSpPr/>
            <p:nvPr/>
          </p:nvSpPr>
          <p:spPr>
            <a:xfrm>
              <a:off x="68262" y="609600"/>
              <a:ext cx="354013" cy="3540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41"/>
                  </a:moveTo>
                  <a:lnTo>
                    <a:pt x="2851" y="21070"/>
                  </a:lnTo>
                  <a:lnTo>
                    <a:pt x="19619" y="21600"/>
                  </a:lnTo>
                  <a:lnTo>
                    <a:pt x="21600" y="0"/>
                  </a:lnTo>
                  <a:lnTo>
                    <a:pt x="0" y="241"/>
                  </a:lnTo>
                  <a:close/>
                </a:path>
              </a:pathLst>
            </a:custGeom>
            <a:solidFill>
              <a:srgbClr val="8D9D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90" name="Shape 290"/>
            <p:cNvSpPr/>
            <p:nvPr/>
          </p:nvSpPr>
          <p:spPr>
            <a:xfrm>
              <a:off x="50799" y="444500"/>
              <a:ext cx="401639" cy="1555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551"/>
                  </a:moveTo>
                  <a:lnTo>
                    <a:pt x="855" y="21600"/>
                  </a:lnTo>
                  <a:lnTo>
                    <a:pt x="20702" y="20498"/>
                  </a:lnTo>
                  <a:lnTo>
                    <a:pt x="21600" y="0"/>
                  </a:lnTo>
                  <a:lnTo>
                    <a:pt x="0" y="551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B2B2B2"/>
                </a:gs>
                <a:gs pos="100000">
                  <a:srgbClr val="7991EF"/>
                </a:gs>
              </a:gsLst>
              <a:lin ang="189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91" name="Shape 291"/>
            <p:cNvSpPr/>
            <p:nvPr/>
          </p:nvSpPr>
          <p:spPr>
            <a:xfrm>
              <a:off x="34924" y="236537"/>
              <a:ext cx="433389" cy="1984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434" y="21600"/>
                  </a:lnTo>
                  <a:lnTo>
                    <a:pt x="20142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E8CC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92" name="Shape 292"/>
            <p:cNvSpPr/>
            <p:nvPr/>
          </p:nvSpPr>
          <p:spPr>
            <a:xfrm>
              <a:off x="25400" y="7937"/>
              <a:ext cx="447676" cy="2286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314" y="0"/>
                  </a:moveTo>
                  <a:lnTo>
                    <a:pt x="5505" y="448"/>
                  </a:lnTo>
                  <a:lnTo>
                    <a:pt x="0" y="21600"/>
                  </a:lnTo>
                  <a:lnTo>
                    <a:pt x="21600" y="21077"/>
                  </a:lnTo>
                  <a:lnTo>
                    <a:pt x="17548" y="448"/>
                  </a:lnTo>
                  <a:lnTo>
                    <a:pt x="5314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D9DFF"/>
                </a:gs>
                <a:gs pos="100000">
                  <a:srgbClr val="FFFFFF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93" name="Shape 293"/>
            <p:cNvSpPr/>
            <p:nvPr/>
          </p:nvSpPr>
          <p:spPr>
            <a:xfrm>
              <a:off x="55562" y="431800"/>
              <a:ext cx="393701" cy="238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3375"/>
                  </a:moveTo>
                  <a:lnTo>
                    <a:pt x="21120" y="0"/>
                  </a:lnTo>
                  <a:lnTo>
                    <a:pt x="21600" y="18225"/>
                  </a:lnTo>
                  <a:lnTo>
                    <a:pt x="0" y="21600"/>
                  </a:lnTo>
                  <a:lnTo>
                    <a:pt x="0" y="3375"/>
                  </a:lnTo>
                  <a:close/>
                </a:path>
              </a:pathLst>
            </a:custGeom>
            <a:solidFill>
              <a:srgbClr val="00549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94" name="Shape 294"/>
            <p:cNvSpPr/>
            <p:nvPr/>
          </p:nvSpPr>
          <p:spPr>
            <a:xfrm>
              <a:off x="73024" y="602456"/>
              <a:ext cx="354014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068" y="1964"/>
                  </a:lnTo>
                  <a:lnTo>
                    <a:pt x="21600" y="21600"/>
                  </a:lnTo>
                  <a:lnTo>
                    <a:pt x="435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95" name="Shape 295"/>
            <p:cNvSpPr/>
            <p:nvPr/>
          </p:nvSpPr>
          <p:spPr>
            <a:xfrm>
              <a:off x="258762" y="714375"/>
              <a:ext cx="28576" cy="26988"/>
            </a:xfrm>
            <a:prstGeom prst="rect">
              <a:avLst/>
            </a:prstGeom>
            <a:solidFill>
              <a:srgbClr val="80808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96" name="Shape 296"/>
            <p:cNvSpPr/>
            <p:nvPr/>
          </p:nvSpPr>
          <p:spPr>
            <a:xfrm>
              <a:off x="267493" y="714375"/>
              <a:ext cx="12701" cy="269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0400"/>
                  </a:lnTo>
                  <a:lnTo>
                    <a:pt x="19440" y="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E6E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97" name="Shape 297"/>
            <p:cNvSpPr/>
            <p:nvPr/>
          </p:nvSpPr>
          <p:spPr>
            <a:xfrm>
              <a:off x="260350" y="721518"/>
              <a:ext cx="25400" cy="12701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98" name="Shape 298"/>
            <p:cNvSpPr/>
            <p:nvPr/>
          </p:nvSpPr>
          <p:spPr>
            <a:xfrm>
              <a:off x="219075" y="714375"/>
              <a:ext cx="28575" cy="26988"/>
            </a:xfrm>
            <a:prstGeom prst="rect">
              <a:avLst/>
            </a:prstGeom>
            <a:solidFill>
              <a:srgbClr val="80808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99" name="Shape 299"/>
            <p:cNvSpPr/>
            <p:nvPr/>
          </p:nvSpPr>
          <p:spPr>
            <a:xfrm>
              <a:off x="226218" y="714375"/>
              <a:ext cx="12701" cy="269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0400"/>
                  </a:lnTo>
                  <a:lnTo>
                    <a:pt x="17280" y="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E6E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00" name="Shape 300"/>
            <p:cNvSpPr/>
            <p:nvPr/>
          </p:nvSpPr>
          <p:spPr>
            <a:xfrm>
              <a:off x="220662" y="721518"/>
              <a:ext cx="23813" cy="12701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01" name="Shape 301"/>
            <p:cNvSpPr/>
            <p:nvPr/>
          </p:nvSpPr>
          <p:spPr>
            <a:xfrm>
              <a:off x="179387" y="714375"/>
              <a:ext cx="26988" cy="26988"/>
            </a:xfrm>
            <a:prstGeom prst="rect">
              <a:avLst/>
            </a:prstGeom>
            <a:solidFill>
              <a:srgbClr val="80808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02" name="Shape 302"/>
            <p:cNvSpPr/>
            <p:nvPr/>
          </p:nvSpPr>
          <p:spPr>
            <a:xfrm>
              <a:off x="186531" y="714375"/>
              <a:ext cx="12701" cy="269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" y="21600"/>
                  </a:lnTo>
                  <a:lnTo>
                    <a:pt x="21600" y="20400"/>
                  </a:lnTo>
                  <a:lnTo>
                    <a:pt x="19440" y="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E6E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03" name="Shape 303"/>
            <p:cNvSpPr/>
            <p:nvPr/>
          </p:nvSpPr>
          <p:spPr>
            <a:xfrm>
              <a:off x="180974" y="721518"/>
              <a:ext cx="23814" cy="12701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04" name="Shape 304"/>
            <p:cNvSpPr/>
            <p:nvPr/>
          </p:nvSpPr>
          <p:spPr>
            <a:xfrm>
              <a:off x="139699" y="714375"/>
              <a:ext cx="26989" cy="26988"/>
            </a:xfrm>
            <a:prstGeom prst="rect">
              <a:avLst/>
            </a:prstGeom>
            <a:solidFill>
              <a:srgbClr val="80808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05" name="Shape 305"/>
            <p:cNvSpPr/>
            <p:nvPr/>
          </p:nvSpPr>
          <p:spPr>
            <a:xfrm>
              <a:off x="146843" y="714375"/>
              <a:ext cx="12701" cy="269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3927" y="21600"/>
                  </a:lnTo>
                  <a:lnTo>
                    <a:pt x="21600" y="20400"/>
                  </a:lnTo>
                  <a:lnTo>
                    <a:pt x="21600" y="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E6E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06" name="Shape 306"/>
            <p:cNvSpPr/>
            <p:nvPr/>
          </p:nvSpPr>
          <p:spPr>
            <a:xfrm>
              <a:off x="141287" y="721518"/>
              <a:ext cx="23813" cy="12701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07" name="Shape 307"/>
            <p:cNvSpPr/>
            <p:nvPr/>
          </p:nvSpPr>
          <p:spPr>
            <a:xfrm>
              <a:off x="100012" y="714375"/>
              <a:ext cx="26988" cy="26988"/>
            </a:xfrm>
            <a:prstGeom prst="rect">
              <a:avLst/>
            </a:prstGeom>
            <a:solidFill>
              <a:srgbClr val="80808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08" name="Shape 308"/>
            <p:cNvSpPr/>
            <p:nvPr/>
          </p:nvSpPr>
          <p:spPr>
            <a:xfrm>
              <a:off x="106362" y="714375"/>
              <a:ext cx="12701" cy="269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" y="21600"/>
                  </a:lnTo>
                  <a:lnTo>
                    <a:pt x="21600" y="20400"/>
                  </a:lnTo>
                  <a:lnTo>
                    <a:pt x="21600" y="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E6E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09" name="Shape 309"/>
            <p:cNvSpPr/>
            <p:nvPr/>
          </p:nvSpPr>
          <p:spPr>
            <a:xfrm>
              <a:off x="100012" y="721518"/>
              <a:ext cx="25401" cy="12701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10" name="Shape 310"/>
            <p:cNvSpPr/>
            <p:nvPr/>
          </p:nvSpPr>
          <p:spPr>
            <a:xfrm>
              <a:off x="300037" y="714375"/>
              <a:ext cx="26988" cy="26988"/>
            </a:xfrm>
            <a:prstGeom prst="rect">
              <a:avLst/>
            </a:prstGeom>
            <a:solidFill>
              <a:srgbClr val="80808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11" name="Shape 311"/>
            <p:cNvSpPr/>
            <p:nvPr/>
          </p:nvSpPr>
          <p:spPr>
            <a:xfrm>
              <a:off x="305593" y="714375"/>
              <a:ext cx="12701" cy="269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3927" y="21600"/>
                  </a:lnTo>
                  <a:lnTo>
                    <a:pt x="21600" y="20400"/>
                  </a:lnTo>
                  <a:lnTo>
                    <a:pt x="17673" y="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E6E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12" name="Shape 312"/>
            <p:cNvSpPr/>
            <p:nvPr/>
          </p:nvSpPr>
          <p:spPr>
            <a:xfrm>
              <a:off x="300037" y="721518"/>
              <a:ext cx="23813" cy="12701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13" name="Shape 313"/>
            <p:cNvSpPr/>
            <p:nvPr/>
          </p:nvSpPr>
          <p:spPr>
            <a:xfrm>
              <a:off x="338137" y="714375"/>
              <a:ext cx="28576" cy="26988"/>
            </a:xfrm>
            <a:prstGeom prst="rect">
              <a:avLst/>
            </a:prstGeom>
            <a:solidFill>
              <a:srgbClr val="80808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14" name="Shape 314"/>
            <p:cNvSpPr/>
            <p:nvPr/>
          </p:nvSpPr>
          <p:spPr>
            <a:xfrm>
              <a:off x="345281" y="714375"/>
              <a:ext cx="12701" cy="269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" y="21600"/>
                  </a:lnTo>
                  <a:lnTo>
                    <a:pt x="21600" y="20400"/>
                  </a:lnTo>
                  <a:lnTo>
                    <a:pt x="21600" y="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E6E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15" name="Shape 315"/>
            <p:cNvSpPr/>
            <p:nvPr/>
          </p:nvSpPr>
          <p:spPr>
            <a:xfrm>
              <a:off x="339725" y="721518"/>
              <a:ext cx="25400" cy="12701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16" name="Shape 316"/>
            <p:cNvSpPr/>
            <p:nvPr/>
          </p:nvSpPr>
          <p:spPr>
            <a:xfrm>
              <a:off x="377824" y="714375"/>
              <a:ext cx="26989" cy="26988"/>
            </a:xfrm>
            <a:prstGeom prst="rect">
              <a:avLst/>
            </a:prstGeom>
            <a:solidFill>
              <a:srgbClr val="80808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17" name="Shape 317"/>
            <p:cNvSpPr/>
            <p:nvPr/>
          </p:nvSpPr>
          <p:spPr>
            <a:xfrm>
              <a:off x="384968" y="714375"/>
              <a:ext cx="12701" cy="269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4320" y="21600"/>
                  </a:lnTo>
                  <a:lnTo>
                    <a:pt x="21600" y="20400"/>
                  </a:lnTo>
                  <a:lnTo>
                    <a:pt x="19440" y="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E6E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18" name="Shape 318"/>
            <p:cNvSpPr/>
            <p:nvPr/>
          </p:nvSpPr>
          <p:spPr>
            <a:xfrm>
              <a:off x="377825" y="721518"/>
              <a:ext cx="25400" cy="12701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19" name="Shape 319"/>
            <p:cNvSpPr/>
            <p:nvPr/>
          </p:nvSpPr>
          <p:spPr>
            <a:xfrm>
              <a:off x="100012" y="676275"/>
              <a:ext cx="28576" cy="19051"/>
            </a:xfrm>
            <a:prstGeom prst="rect">
              <a:avLst/>
            </a:prstGeom>
            <a:solidFill>
              <a:srgbClr val="80808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20" name="Shape 320"/>
            <p:cNvSpPr/>
            <p:nvPr/>
          </p:nvSpPr>
          <p:spPr>
            <a:xfrm>
              <a:off x="108743" y="676275"/>
              <a:ext cx="12701" cy="190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3927" y="21600"/>
                  </a:lnTo>
                  <a:lnTo>
                    <a:pt x="21600" y="21600"/>
                  </a:lnTo>
                  <a:lnTo>
                    <a:pt x="17673" y="9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E6E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21" name="Shape 321"/>
            <p:cNvSpPr/>
            <p:nvPr/>
          </p:nvSpPr>
          <p:spPr>
            <a:xfrm>
              <a:off x="101600" y="679450"/>
              <a:ext cx="25400" cy="12701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22" name="Shape 322"/>
            <p:cNvSpPr/>
            <p:nvPr/>
          </p:nvSpPr>
          <p:spPr>
            <a:xfrm>
              <a:off x="141287" y="676275"/>
              <a:ext cx="26988" cy="19051"/>
            </a:xfrm>
            <a:prstGeom prst="rect">
              <a:avLst/>
            </a:prstGeom>
            <a:solidFill>
              <a:srgbClr val="80808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23" name="Shape 323"/>
            <p:cNvSpPr/>
            <p:nvPr/>
          </p:nvSpPr>
          <p:spPr>
            <a:xfrm>
              <a:off x="148431" y="676275"/>
              <a:ext cx="12701" cy="190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9440" y="9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E6E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24" name="Shape 324"/>
            <p:cNvSpPr/>
            <p:nvPr/>
          </p:nvSpPr>
          <p:spPr>
            <a:xfrm>
              <a:off x="141287" y="679450"/>
              <a:ext cx="25401" cy="12701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25" name="Shape 325"/>
            <p:cNvSpPr/>
            <p:nvPr/>
          </p:nvSpPr>
          <p:spPr>
            <a:xfrm>
              <a:off x="180975" y="676275"/>
              <a:ext cx="28575" cy="19051"/>
            </a:xfrm>
            <a:prstGeom prst="rect">
              <a:avLst/>
            </a:prstGeom>
            <a:solidFill>
              <a:srgbClr val="80808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26" name="Shape 326"/>
            <p:cNvSpPr/>
            <p:nvPr/>
          </p:nvSpPr>
          <p:spPr>
            <a:xfrm>
              <a:off x="188118" y="676275"/>
              <a:ext cx="12701" cy="190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4320" y="21600"/>
                  </a:lnTo>
                  <a:lnTo>
                    <a:pt x="21600" y="21600"/>
                  </a:lnTo>
                  <a:lnTo>
                    <a:pt x="21600" y="9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E6E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27" name="Shape 327"/>
            <p:cNvSpPr/>
            <p:nvPr/>
          </p:nvSpPr>
          <p:spPr>
            <a:xfrm>
              <a:off x="182562" y="679450"/>
              <a:ext cx="23813" cy="12701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28" name="Shape 328"/>
            <p:cNvSpPr/>
            <p:nvPr/>
          </p:nvSpPr>
          <p:spPr>
            <a:xfrm>
              <a:off x="220662" y="676275"/>
              <a:ext cx="26988" cy="19051"/>
            </a:xfrm>
            <a:prstGeom prst="rect">
              <a:avLst/>
            </a:prstGeom>
            <a:solidFill>
              <a:srgbClr val="80808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29" name="Shape 329"/>
            <p:cNvSpPr/>
            <p:nvPr/>
          </p:nvSpPr>
          <p:spPr>
            <a:xfrm>
              <a:off x="227806" y="676275"/>
              <a:ext cx="12701" cy="190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" y="21600"/>
                  </a:lnTo>
                  <a:lnTo>
                    <a:pt x="21600" y="21600"/>
                  </a:lnTo>
                  <a:lnTo>
                    <a:pt x="19440" y="9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E6E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30" name="Shape 330"/>
            <p:cNvSpPr/>
            <p:nvPr/>
          </p:nvSpPr>
          <p:spPr>
            <a:xfrm>
              <a:off x="222250" y="679450"/>
              <a:ext cx="25400" cy="12701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31" name="Shape 331"/>
            <p:cNvSpPr/>
            <p:nvPr/>
          </p:nvSpPr>
          <p:spPr>
            <a:xfrm>
              <a:off x="261937" y="676275"/>
              <a:ext cx="26988" cy="19051"/>
            </a:xfrm>
            <a:prstGeom prst="rect">
              <a:avLst/>
            </a:prstGeom>
            <a:solidFill>
              <a:srgbClr val="80808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32" name="Shape 332"/>
            <p:cNvSpPr/>
            <p:nvPr/>
          </p:nvSpPr>
          <p:spPr>
            <a:xfrm>
              <a:off x="267493" y="676275"/>
              <a:ext cx="12701" cy="190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4320" y="21600"/>
                  </a:lnTo>
                  <a:lnTo>
                    <a:pt x="21600" y="21600"/>
                  </a:lnTo>
                  <a:lnTo>
                    <a:pt x="19440" y="9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E6E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33" name="Shape 333"/>
            <p:cNvSpPr/>
            <p:nvPr/>
          </p:nvSpPr>
          <p:spPr>
            <a:xfrm>
              <a:off x="261937" y="679450"/>
              <a:ext cx="23813" cy="12701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34" name="Shape 334"/>
            <p:cNvSpPr/>
            <p:nvPr/>
          </p:nvSpPr>
          <p:spPr>
            <a:xfrm>
              <a:off x="300037" y="676275"/>
              <a:ext cx="28576" cy="19051"/>
            </a:xfrm>
            <a:prstGeom prst="rect">
              <a:avLst/>
            </a:prstGeom>
            <a:solidFill>
              <a:srgbClr val="80808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35" name="Shape 335"/>
            <p:cNvSpPr/>
            <p:nvPr/>
          </p:nvSpPr>
          <p:spPr>
            <a:xfrm>
              <a:off x="307975" y="676275"/>
              <a:ext cx="12700" cy="190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9440" y="9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E6E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36" name="Shape 336"/>
            <p:cNvSpPr/>
            <p:nvPr/>
          </p:nvSpPr>
          <p:spPr>
            <a:xfrm>
              <a:off x="301625" y="679450"/>
              <a:ext cx="25400" cy="12701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37" name="Shape 337"/>
            <p:cNvSpPr/>
            <p:nvPr/>
          </p:nvSpPr>
          <p:spPr>
            <a:xfrm>
              <a:off x="339725" y="676275"/>
              <a:ext cx="28575" cy="19051"/>
            </a:xfrm>
            <a:prstGeom prst="rect">
              <a:avLst/>
            </a:prstGeom>
            <a:solidFill>
              <a:srgbClr val="80808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38" name="Shape 338"/>
            <p:cNvSpPr/>
            <p:nvPr/>
          </p:nvSpPr>
          <p:spPr>
            <a:xfrm>
              <a:off x="346868" y="676275"/>
              <a:ext cx="12701" cy="190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" y="21600"/>
                  </a:lnTo>
                  <a:lnTo>
                    <a:pt x="21600" y="21600"/>
                  </a:lnTo>
                  <a:lnTo>
                    <a:pt x="21600" y="9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E6E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39" name="Shape 339"/>
            <p:cNvSpPr/>
            <p:nvPr/>
          </p:nvSpPr>
          <p:spPr>
            <a:xfrm>
              <a:off x="341312" y="679450"/>
              <a:ext cx="25401" cy="12701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40" name="Shape 340"/>
            <p:cNvSpPr/>
            <p:nvPr/>
          </p:nvSpPr>
          <p:spPr>
            <a:xfrm>
              <a:off x="380999" y="676275"/>
              <a:ext cx="26989" cy="19051"/>
            </a:xfrm>
            <a:prstGeom prst="rect">
              <a:avLst/>
            </a:prstGeom>
            <a:solidFill>
              <a:srgbClr val="80808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41" name="Shape 341"/>
            <p:cNvSpPr/>
            <p:nvPr/>
          </p:nvSpPr>
          <p:spPr>
            <a:xfrm>
              <a:off x="386556" y="676275"/>
              <a:ext cx="12701" cy="190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" y="21600"/>
                  </a:lnTo>
                  <a:lnTo>
                    <a:pt x="21600" y="21600"/>
                  </a:lnTo>
                  <a:lnTo>
                    <a:pt x="21600" y="9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E6E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42" name="Shape 342"/>
            <p:cNvSpPr/>
            <p:nvPr/>
          </p:nvSpPr>
          <p:spPr>
            <a:xfrm>
              <a:off x="381000" y="679450"/>
              <a:ext cx="25400" cy="12701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43" name="Shape 343"/>
            <p:cNvSpPr/>
            <p:nvPr/>
          </p:nvSpPr>
          <p:spPr>
            <a:xfrm>
              <a:off x="100012" y="763587"/>
              <a:ext cx="28576" cy="15876"/>
            </a:xfrm>
            <a:prstGeom prst="rect">
              <a:avLst/>
            </a:prstGeom>
            <a:solidFill>
              <a:srgbClr val="80808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44" name="Shape 344"/>
            <p:cNvSpPr/>
            <p:nvPr/>
          </p:nvSpPr>
          <p:spPr>
            <a:xfrm>
              <a:off x="108743" y="762000"/>
              <a:ext cx="12701" cy="190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3927" y="21600"/>
                  </a:lnTo>
                  <a:lnTo>
                    <a:pt x="21600" y="20700"/>
                  </a:lnTo>
                  <a:lnTo>
                    <a:pt x="17673" y="9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E6E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45" name="Shape 345"/>
            <p:cNvSpPr/>
            <p:nvPr/>
          </p:nvSpPr>
          <p:spPr>
            <a:xfrm>
              <a:off x="141287" y="763587"/>
              <a:ext cx="26988" cy="15876"/>
            </a:xfrm>
            <a:prstGeom prst="rect">
              <a:avLst/>
            </a:prstGeom>
            <a:solidFill>
              <a:srgbClr val="80808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46" name="Shape 346"/>
            <p:cNvSpPr/>
            <p:nvPr/>
          </p:nvSpPr>
          <p:spPr>
            <a:xfrm>
              <a:off x="148431" y="762000"/>
              <a:ext cx="12701" cy="190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0700"/>
                  </a:lnTo>
                  <a:lnTo>
                    <a:pt x="19440" y="9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E6E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47" name="Shape 347"/>
            <p:cNvSpPr/>
            <p:nvPr/>
          </p:nvSpPr>
          <p:spPr>
            <a:xfrm>
              <a:off x="180975" y="763587"/>
              <a:ext cx="28575" cy="15876"/>
            </a:xfrm>
            <a:prstGeom prst="rect">
              <a:avLst/>
            </a:prstGeom>
            <a:solidFill>
              <a:srgbClr val="80808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48" name="Shape 348"/>
            <p:cNvSpPr/>
            <p:nvPr/>
          </p:nvSpPr>
          <p:spPr>
            <a:xfrm>
              <a:off x="188118" y="762000"/>
              <a:ext cx="12701" cy="190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4320" y="21600"/>
                  </a:lnTo>
                  <a:lnTo>
                    <a:pt x="21600" y="20700"/>
                  </a:lnTo>
                  <a:lnTo>
                    <a:pt x="21600" y="9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E6E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49" name="Shape 349"/>
            <p:cNvSpPr/>
            <p:nvPr/>
          </p:nvSpPr>
          <p:spPr>
            <a:xfrm>
              <a:off x="220662" y="763587"/>
              <a:ext cx="26988" cy="15876"/>
            </a:xfrm>
            <a:prstGeom prst="rect">
              <a:avLst/>
            </a:prstGeom>
            <a:solidFill>
              <a:srgbClr val="80808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50" name="Shape 350"/>
            <p:cNvSpPr/>
            <p:nvPr/>
          </p:nvSpPr>
          <p:spPr>
            <a:xfrm>
              <a:off x="227806" y="762000"/>
              <a:ext cx="12701" cy="190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" y="21600"/>
                  </a:lnTo>
                  <a:lnTo>
                    <a:pt x="21600" y="20700"/>
                  </a:lnTo>
                  <a:lnTo>
                    <a:pt x="19440" y="9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E6E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51" name="Shape 351"/>
            <p:cNvSpPr/>
            <p:nvPr/>
          </p:nvSpPr>
          <p:spPr>
            <a:xfrm>
              <a:off x="261937" y="763587"/>
              <a:ext cx="26988" cy="15876"/>
            </a:xfrm>
            <a:prstGeom prst="rect">
              <a:avLst/>
            </a:prstGeom>
            <a:solidFill>
              <a:srgbClr val="80808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52" name="Shape 352"/>
            <p:cNvSpPr/>
            <p:nvPr/>
          </p:nvSpPr>
          <p:spPr>
            <a:xfrm>
              <a:off x="267493" y="762000"/>
              <a:ext cx="12701" cy="190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4320" y="21600"/>
                  </a:lnTo>
                  <a:lnTo>
                    <a:pt x="21600" y="20700"/>
                  </a:lnTo>
                  <a:lnTo>
                    <a:pt x="19440" y="9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E6E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53" name="Shape 353"/>
            <p:cNvSpPr/>
            <p:nvPr/>
          </p:nvSpPr>
          <p:spPr>
            <a:xfrm>
              <a:off x="300037" y="763587"/>
              <a:ext cx="28576" cy="15876"/>
            </a:xfrm>
            <a:prstGeom prst="rect">
              <a:avLst/>
            </a:prstGeom>
            <a:solidFill>
              <a:srgbClr val="80808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54" name="Shape 354"/>
            <p:cNvSpPr/>
            <p:nvPr/>
          </p:nvSpPr>
          <p:spPr>
            <a:xfrm>
              <a:off x="307975" y="762000"/>
              <a:ext cx="12700" cy="190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0700"/>
                  </a:lnTo>
                  <a:lnTo>
                    <a:pt x="19440" y="9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E6E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55" name="Shape 355"/>
            <p:cNvSpPr/>
            <p:nvPr/>
          </p:nvSpPr>
          <p:spPr>
            <a:xfrm>
              <a:off x="339725" y="763587"/>
              <a:ext cx="28575" cy="15876"/>
            </a:xfrm>
            <a:prstGeom prst="rect">
              <a:avLst/>
            </a:prstGeom>
            <a:solidFill>
              <a:srgbClr val="80808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56" name="Shape 356"/>
            <p:cNvSpPr/>
            <p:nvPr/>
          </p:nvSpPr>
          <p:spPr>
            <a:xfrm>
              <a:off x="346868" y="762000"/>
              <a:ext cx="12701" cy="190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" y="21600"/>
                  </a:lnTo>
                  <a:lnTo>
                    <a:pt x="21600" y="20700"/>
                  </a:lnTo>
                  <a:lnTo>
                    <a:pt x="21600" y="9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E6E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57" name="Shape 357"/>
            <p:cNvSpPr/>
            <p:nvPr/>
          </p:nvSpPr>
          <p:spPr>
            <a:xfrm>
              <a:off x="380999" y="763587"/>
              <a:ext cx="26989" cy="15876"/>
            </a:xfrm>
            <a:prstGeom prst="rect">
              <a:avLst/>
            </a:prstGeom>
            <a:solidFill>
              <a:srgbClr val="80808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58" name="Shape 358"/>
            <p:cNvSpPr/>
            <p:nvPr/>
          </p:nvSpPr>
          <p:spPr>
            <a:xfrm>
              <a:off x="386556" y="762000"/>
              <a:ext cx="12701" cy="190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" y="21600"/>
                  </a:lnTo>
                  <a:lnTo>
                    <a:pt x="21600" y="20700"/>
                  </a:lnTo>
                  <a:lnTo>
                    <a:pt x="21600" y="9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E6E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59" name="Shape 359"/>
            <p:cNvSpPr/>
            <p:nvPr/>
          </p:nvSpPr>
          <p:spPr>
            <a:xfrm>
              <a:off x="100012" y="847725"/>
              <a:ext cx="28576" cy="19051"/>
            </a:xfrm>
            <a:prstGeom prst="rect">
              <a:avLst/>
            </a:prstGeom>
            <a:solidFill>
              <a:srgbClr val="80808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60" name="Shape 360"/>
            <p:cNvSpPr/>
            <p:nvPr/>
          </p:nvSpPr>
          <p:spPr>
            <a:xfrm>
              <a:off x="108743" y="847725"/>
              <a:ext cx="12701" cy="190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3927" y="21600"/>
                  </a:lnTo>
                  <a:lnTo>
                    <a:pt x="21600" y="21600"/>
                  </a:lnTo>
                  <a:lnTo>
                    <a:pt x="17673" y="9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E6E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61" name="Shape 361"/>
            <p:cNvSpPr/>
            <p:nvPr/>
          </p:nvSpPr>
          <p:spPr>
            <a:xfrm>
              <a:off x="141287" y="847725"/>
              <a:ext cx="26988" cy="19051"/>
            </a:xfrm>
            <a:prstGeom prst="rect">
              <a:avLst/>
            </a:prstGeom>
            <a:solidFill>
              <a:srgbClr val="80808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62" name="Shape 362"/>
            <p:cNvSpPr/>
            <p:nvPr/>
          </p:nvSpPr>
          <p:spPr>
            <a:xfrm>
              <a:off x="148431" y="847725"/>
              <a:ext cx="12701" cy="190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9440" y="9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E6E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63" name="Shape 363"/>
            <p:cNvSpPr/>
            <p:nvPr/>
          </p:nvSpPr>
          <p:spPr>
            <a:xfrm>
              <a:off x="180975" y="847725"/>
              <a:ext cx="28575" cy="19051"/>
            </a:xfrm>
            <a:prstGeom prst="rect">
              <a:avLst/>
            </a:prstGeom>
            <a:solidFill>
              <a:srgbClr val="80808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64" name="Shape 364"/>
            <p:cNvSpPr/>
            <p:nvPr/>
          </p:nvSpPr>
          <p:spPr>
            <a:xfrm>
              <a:off x="188118" y="847725"/>
              <a:ext cx="12701" cy="190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4320" y="21600"/>
                  </a:lnTo>
                  <a:lnTo>
                    <a:pt x="21600" y="21600"/>
                  </a:lnTo>
                  <a:lnTo>
                    <a:pt x="21600" y="9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E6E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65" name="Shape 365"/>
            <p:cNvSpPr/>
            <p:nvPr/>
          </p:nvSpPr>
          <p:spPr>
            <a:xfrm>
              <a:off x="220662" y="847725"/>
              <a:ext cx="26988" cy="19051"/>
            </a:xfrm>
            <a:prstGeom prst="rect">
              <a:avLst/>
            </a:prstGeom>
            <a:solidFill>
              <a:srgbClr val="80808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66" name="Shape 366"/>
            <p:cNvSpPr/>
            <p:nvPr/>
          </p:nvSpPr>
          <p:spPr>
            <a:xfrm>
              <a:off x="227806" y="847725"/>
              <a:ext cx="12701" cy="190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" y="21600"/>
                  </a:lnTo>
                  <a:lnTo>
                    <a:pt x="21600" y="21600"/>
                  </a:lnTo>
                  <a:lnTo>
                    <a:pt x="19440" y="9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E6E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67" name="Shape 367"/>
            <p:cNvSpPr/>
            <p:nvPr/>
          </p:nvSpPr>
          <p:spPr>
            <a:xfrm>
              <a:off x="261937" y="847725"/>
              <a:ext cx="26988" cy="19051"/>
            </a:xfrm>
            <a:prstGeom prst="rect">
              <a:avLst/>
            </a:prstGeom>
            <a:solidFill>
              <a:srgbClr val="80808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68" name="Shape 368"/>
            <p:cNvSpPr/>
            <p:nvPr/>
          </p:nvSpPr>
          <p:spPr>
            <a:xfrm>
              <a:off x="267493" y="847725"/>
              <a:ext cx="12701" cy="190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4320" y="21600"/>
                  </a:lnTo>
                  <a:lnTo>
                    <a:pt x="21600" y="21600"/>
                  </a:lnTo>
                  <a:lnTo>
                    <a:pt x="19440" y="9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E6E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69" name="Shape 369"/>
            <p:cNvSpPr/>
            <p:nvPr/>
          </p:nvSpPr>
          <p:spPr>
            <a:xfrm>
              <a:off x="300037" y="847725"/>
              <a:ext cx="28576" cy="19051"/>
            </a:xfrm>
            <a:prstGeom prst="rect">
              <a:avLst/>
            </a:prstGeom>
            <a:solidFill>
              <a:srgbClr val="80808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70" name="Shape 370"/>
            <p:cNvSpPr/>
            <p:nvPr/>
          </p:nvSpPr>
          <p:spPr>
            <a:xfrm>
              <a:off x="307975" y="847725"/>
              <a:ext cx="12700" cy="190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9440" y="9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E6E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71" name="Shape 371"/>
            <p:cNvSpPr/>
            <p:nvPr/>
          </p:nvSpPr>
          <p:spPr>
            <a:xfrm>
              <a:off x="339725" y="847725"/>
              <a:ext cx="28575" cy="19051"/>
            </a:xfrm>
            <a:prstGeom prst="rect">
              <a:avLst/>
            </a:prstGeom>
            <a:solidFill>
              <a:srgbClr val="80808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72" name="Shape 372"/>
            <p:cNvSpPr/>
            <p:nvPr/>
          </p:nvSpPr>
          <p:spPr>
            <a:xfrm>
              <a:off x="346868" y="847725"/>
              <a:ext cx="12701" cy="190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" y="21600"/>
                  </a:lnTo>
                  <a:lnTo>
                    <a:pt x="21600" y="21600"/>
                  </a:lnTo>
                  <a:lnTo>
                    <a:pt x="21600" y="9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E6E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73" name="Shape 373"/>
            <p:cNvSpPr/>
            <p:nvPr/>
          </p:nvSpPr>
          <p:spPr>
            <a:xfrm>
              <a:off x="100012" y="927100"/>
              <a:ext cx="28576" cy="17463"/>
            </a:xfrm>
            <a:prstGeom prst="rect">
              <a:avLst/>
            </a:prstGeom>
            <a:solidFill>
              <a:srgbClr val="80808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74" name="Shape 374"/>
            <p:cNvSpPr/>
            <p:nvPr/>
          </p:nvSpPr>
          <p:spPr>
            <a:xfrm>
              <a:off x="108743" y="925512"/>
              <a:ext cx="12701" cy="190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3927" y="21600"/>
                  </a:lnTo>
                  <a:lnTo>
                    <a:pt x="21600" y="21600"/>
                  </a:lnTo>
                  <a:lnTo>
                    <a:pt x="17673" y="18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E6E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75" name="Shape 375"/>
            <p:cNvSpPr/>
            <p:nvPr/>
          </p:nvSpPr>
          <p:spPr>
            <a:xfrm>
              <a:off x="141287" y="927100"/>
              <a:ext cx="26988" cy="17463"/>
            </a:xfrm>
            <a:prstGeom prst="rect">
              <a:avLst/>
            </a:prstGeom>
            <a:solidFill>
              <a:srgbClr val="80808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76" name="Shape 376"/>
            <p:cNvSpPr/>
            <p:nvPr/>
          </p:nvSpPr>
          <p:spPr>
            <a:xfrm>
              <a:off x="148431" y="925512"/>
              <a:ext cx="12701" cy="190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9440" y="18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E6E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77" name="Shape 377"/>
            <p:cNvSpPr/>
            <p:nvPr/>
          </p:nvSpPr>
          <p:spPr>
            <a:xfrm>
              <a:off x="180975" y="927100"/>
              <a:ext cx="28575" cy="17463"/>
            </a:xfrm>
            <a:prstGeom prst="rect">
              <a:avLst/>
            </a:prstGeom>
            <a:solidFill>
              <a:srgbClr val="80808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78" name="Shape 378"/>
            <p:cNvSpPr/>
            <p:nvPr/>
          </p:nvSpPr>
          <p:spPr>
            <a:xfrm>
              <a:off x="188118" y="925512"/>
              <a:ext cx="12701" cy="190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4320" y="21600"/>
                  </a:lnTo>
                  <a:lnTo>
                    <a:pt x="21600" y="21600"/>
                  </a:lnTo>
                  <a:lnTo>
                    <a:pt x="21600" y="18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E6E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79" name="Shape 379"/>
            <p:cNvSpPr/>
            <p:nvPr/>
          </p:nvSpPr>
          <p:spPr>
            <a:xfrm>
              <a:off x="220662" y="927100"/>
              <a:ext cx="26988" cy="17463"/>
            </a:xfrm>
            <a:prstGeom prst="rect">
              <a:avLst/>
            </a:prstGeom>
            <a:solidFill>
              <a:srgbClr val="80808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80" name="Shape 380"/>
            <p:cNvSpPr/>
            <p:nvPr/>
          </p:nvSpPr>
          <p:spPr>
            <a:xfrm>
              <a:off x="227806" y="925512"/>
              <a:ext cx="12701" cy="190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" y="21600"/>
                  </a:lnTo>
                  <a:lnTo>
                    <a:pt x="21600" y="21600"/>
                  </a:lnTo>
                  <a:lnTo>
                    <a:pt x="19440" y="18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E6E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81" name="Shape 381"/>
            <p:cNvSpPr/>
            <p:nvPr/>
          </p:nvSpPr>
          <p:spPr>
            <a:xfrm>
              <a:off x="261937" y="927100"/>
              <a:ext cx="26988" cy="17463"/>
            </a:xfrm>
            <a:prstGeom prst="rect">
              <a:avLst/>
            </a:prstGeom>
            <a:solidFill>
              <a:srgbClr val="80808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82" name="Shape 382"/>
            <p:cNvSpPr/>
            <p:nvPr/>
          </p:nvSpPr>
          <p:spPr>
            <a:xfrm>
              <a:off x="267493" y="925512"/>
              <a:ext cx="12701" cy="190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4320" y="21600"/>
                  </a:lnTo>
                  <a:lnTo>
                    <a:pt x="21600" y="21600"/>
                  </a:lnTo>
                  <a:lnTo>
                    <a:pt x="19440" y="18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E6E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83" name="Shape 383"/>
            <p:cNvSpPr/>
            <p:nvPr/>
          </p:nvSpPr>
          <p:spPr>
            <a:xfrm>
              <a:off x="300037" y="927100"/>
              <a:ext cx="28576" cy="17463"/>
            </a:xfrm>
            <a:prstGeom prst="rect">
              <a:avLst/>
            </a:prstGeom>
            <a:solidFill>
              <a:srgbClr val="80808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84" name="Shape 384"/>
            <p:cNvSpPr/>
            <p:nvPr/>
          </p:nvSpPr>
          <p:spPr>
            <a:xfrm>
              <a:off x="307975" y="925512"/>
              <a:ext cx="12700" cy="190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9440" y="18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E6E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85" name="Shape 385"/>
            <p:cNvSpPr/>
            <p:nvPr/>
          </p:nvSpPr>
          <p:spPr>
            <a:xfrm>
              <a:off x="339725" y="927100"/>
              <a:ext cx="28575" cy="17463"/>
            </a:xfrm>
            <a:prstGeom prst="rect">
              <a:avLst/>
            </a:prstGeom>
            <a:solidFill>
              <a:srgbClr val="80808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86" name="Shape 386"/>
            <p:cNvSpPr/>
            <p:nvPr/>
          </p:nvSpPr>
          <p:spPr>
            <a:xfrm>
              <a:off x="346868" y="925512"/>
              <a:ext cx="12701" cy="190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" y="21600"/>
                  </a:lnTo>
                  <a:lnTo>
                    <a:pt x="21600" y="21600"/>
                  </a:lnTo>
                  <a:lnTo>
                    <a:pt x="21600" y="18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E6E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87" name="Shape 387"/>
            <p:cNvSpPr/>
            <p:nvPr/>
          </p:nvSpPr>
          <p:spPr>
            <a:xfrm>
              <a:off x="100012" y="881062"/>
              <a:ext cx="28576" cy="17463"/>
            </a:xfrm>
            <a:prstGeom prst="rect">
              <a:avLst/>
            </a:prstGeom>
            <a:solidFill>
              <a:srgbClr val="80808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88" name="Shape 388"/>
            <p:cNvSpPr/>
            <p:nvPr/>
          </p:nvSpPr>
          <p:spPr>
            <a:xfrm>
              <a:off x="108743" y="881062"/>
              <a:ext cx="12701" cy="174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3927" y="21600"/>
                  </a:lnTo>
                  <a:lnTo>
                    <a:pt x="21600" y="21600"/>
                  </a:lnTo>
                  <a:lnTo>
                    <a:pt x="17673" y="18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E6E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89" name="Shape 389"/>
            <p:cNvSpPr/>
            <p:nvPr/>
          </p:nvSpPr>
          <p:spPr>
            <a:xfrm>
              <a:off x="141287" y="881062"/>
              <a:ext cx="26988" cy="17463"/>
            </a:xfrm>
            <a:prstGeom prst="rect">
              <a:avLst/>
            </a:prstGeom>
            <a:solidFill>
              <a:srgbClr val="80808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90" name="Shape 390"/>
            <p:cNvSpPr/>
            <p:nvPr/>
          </p:nvSpPr>
          <p:spPr>
            <a:xfrm>
              <a:off x="148431" y="881062"/>
              <a:ext cx="12701" cy="174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9440" y="18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E6E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91" name="Shape 391"/>
            <p:cNvSpPr/>
            <p:nvPr/>
          </p:nvSpPr>
          <p:spPr>
            <a:xfrm>
              <a:off x="180975" y="881062"/>
              <a:ext cx="28575" cy="17463"/>
            </a:xfrm>
            <a:prstGeom prst="rect">
              <a:avLst/>
            </a:prstGeom>
            <a:solidFill>
              <a:srgbClr val="80808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92" name="Shape 392"/>
            <p:cNvSpPr/>
            <p:nvPr/>
          </p:nvSpPr>
          <p:spPr>
            <a:xfrm>
              <a:off x="188118" y="881062"/>
              <a:ext cx="12701" cy="174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4320" y="21600"/>
                  </a:lnTo>
                  <a:lnTo>
                    <a:pt x="21600" y="21600"/>
                  </a:lnTo>
                  <a:lnTo>
                    <a:pt x="21600" y="18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E6E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93" name="Shape 393"/>
            <p:cNvSpPr/>
            <p:nvPr/>
          </p:nvSpPr>
          <p:spPr>
            <a:xfrm>
              <a:off x="220662" y="881062"/>
              <a:ext cx="26988" cy="17463"/>
            </a:xfrm>
            <a:prstGeom prst="rect">
              <a:avLst/>
            </a:prstGeom>
            <a:solidFill>
              <a:srgbClr val="80808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94" name="Shape 394"/>
            <p:cNvSpPr/>
            <p:nvPr/>
          </p:nvSpPr>
          <p:spPr>
            <a:xfrm>
              <a:off x="227806" y="881062"/>
              <a:ext cx="12701" cy="174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" y="21600"/>
                  </a:lnTo>
                  <a:lnTo>
                    <a:pt x="21600" y="21600"/>
                  </a:lnTo>
                  <a:lnTo>
                    <a:pt x="19440" y="18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E6E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95" name="Shape 395"/>
            <p:cNvSpPr/>
            <p:nvPr/>
          </p:nvSpPr>
          <p:spPr>
            <a:xfrm>
              <a:off x="261937" y="881062"/>
              <a:ext cx="26988" cy="17463"/>
            </a:xfrm>
            <a:prstGeom prst="rect">
              <a:avLst/>
            </a:prstGeom>
            <a:solidFill>
              <a:srgbClr val="80808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96" name="Shape 396"/>
            <p:cNvSpPr/>
            <p:nvPr/>
          </p:nvSpPr>
          <p:spPr>
            <a:xfrm>
              <a:off x="267493" y="881062"/>
              <a:ext cx="12701" cy="174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4320" y="21600"/>
                  </a:lnTo>
                  <a:lnTo>
                    <a:pt x="21600" y="21600"/>
                  </a:lnTo>
                  <a:lnTo>
                    <a:pt x="19440" y="18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E6E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97" name="Shape 397"/>
            <p:cNvSpPr/>
            <p:nvPr/>
          </p:nvSpPr>
          <p:spPr>
            <a:xfrm>
              <a:off x="300037" y="881062"/>
              <a:ext cx="28576" cy="17463"/>
            </a:xfrm>
            <a:prstGeom prst="rect">
              <a:avLst/>
            </a:prstGeom>
            <a:solidFill>
              <a:srgbClr val="80808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98" name="Shape 398"/>
            <p:cNvSpPr/>
            <p:nvPr/>
          </p:nvSpPr>
          <p:spPr>
            <a:xfrm>
              <a:off x="307975" y="881062"/>
              <a:ext cx="12700" cy="174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9440" y="18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E6E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99" name="Shape 399"/>
            <p:cNvSpPr/>
            <p:nvPr/>
          </p:nvSpPr>
          <p:spPr>
            <a:xfrm>
              <a:off x="339725" y="881062"/>
              <a:ext cx="28575" cy="17463"/>
            </a:xfrm>
            <a:prstGeom prst="rect">
              <a:avLst/>
            </a:prstGeom>
            <a:solidFill>
              <a:srgbClr val="80808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400" name="Shape 400"/>
            <p:cNvSpPr/>
            <p:nvPr/>
          </p:nvSpPr>
          <p:spPr>
            <a:xfrm>
              <a:off x="346868" y="881062"/>
              <a:ext cx="12701" cy="174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" y="21600"/>
                  </a:lnTo>
                  <a:lnTo>
                    <a:pt x="21600" y="21600"/>
                  </a:lnTo>
                  <a:lnTo>
                    <a:pt x="21600" y="18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E6E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401" name="Shape 401"/>
            <p:cNvSpPr/>
            <p:nvPr/>
          </p:nvSpPr>
          <p:spPr>
            <a:xfrm>
              <a:off x="100012" y="798512"/>
              <a:ext cx="28576" cy="17463"/>
            </a:xfrm>
            <a:prstGeom prst="rect">
              <a:avLst/>
            </a:prstGeom>
            <a:solidFill>
              <a:srgbClr val="80808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402" name="Shape 402"/>
            <p:cNvSpPr/>
            <p:nvPr/>
          </p:nvSpPr>
          <p:spPr>
            <a:xfrm>
              <a:off x="108743" y="796925"/>
              <a:ext cx="12701" cy="190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3927" y="21600"/>
                  </a:lnTo>
                  <a:lnTo>
                    <a:pt x="21600" y="20700"/>
                  </a:lnTo>
                  <a:lnTo>
                    <a:pt x="17673" y="1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E6E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403" name="Shape 403"/>
            <p:cNvSpPr/>
            <p:nvPr/>
          </p:nvSpPr>
          <p:spPr>
            <a:xfrm>
              <a:off x="141287" y="798512"/>
              <a:ext cx="26988" cy="17463"/>
            </a:xfrm>
            <a:prstGeom prst="rect">
              <a:avLst/>
            </a:prstGeom>
            <a:solidFill>
              <a:srgbClr val="80808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404" name="Shape 404"/>
            <p:cNvSpPr/>
            <p:nvPr/>
          </p:nvSpPr>
          <p:spPr>
            <a:xfrm>
              <a:off x="148431" y="796925"/>
              <a:ext cx="12701" cy="190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0700"/>
                  </a:lnTo>
                  <a:lnTo>
                    <a:pt x="19440" y="1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E6E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405" name="Shape 405"/>
            <p:cNvSpPr/>
            <p:nvPr/>
          </p:nvSpPr>
          <p:spPr>
            <a:xfrm>
              <a:off x="180975" y="798512"/>
              <a:ext cx="28575" cy="17463"/>
            </a:xfrm>
            <a:prstGeom prst="rect">
              <a:avLst/>
            </a:prstGeom>
            <a:solidFill>
              <a:srgbClr val="80808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406" name="Shape 406"/>
            <p:cNvSpPr/>
            <p:nvPr/>
          </p:nvSpPr>
          <p:spPr>
            <a:xfrm>
              <a:off x="188118" y="796925"/>
              <a:ext cx="12701" cy="190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4320" y="21600"/>
                  </a:lnTo>
                  <a:lnTo>
                    <a:pt x="21600" y="20700"/>
                  </a:lnTo>
                  <a:lnTo>
                    <a:pt x="21600" y="1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E6E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407" name="Shape 407"/>
            <p:cNvSpPr/>
            <p:nvPr/>
          </p:nvSpPr>
          <p:spPr>
            <a:xfrm>
              <a:off x="220662" y="798512"/>
              <a:ext cx="26988" cy="17463"/>
            </a:xfrm>
            <a:prstGeom prst="rect">
              <a:avLst/>
            </a:prstGeom>
            <a:solidFill>
              <a:srgbClr val="80808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408" name="Shape 408"/>
            <p:cNvSpPr/>
            <p:nvPr/>
          </p:nvSpPr>
          <p:spPr>
            <a:xfrm>
              <a:off x="227806" y="796925"/>
              <a:ext cx="12701" cy="190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" y="21600"/>
                  </a:lnTo>
                  <a:lnTo>
                    <a:pt x="21600" y="20700"/>
                  </a:lnTo>
                  <a:lnTo>
                    <a:pt x="19440" y="1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E6E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409" name="Shape 409"/>
            <p:cNvSpPr/>
            <p:nvPr/>
          </p:nvSpPr>
          <p:spPr>
            <a:xfrm>
              <a:off x="261937" y="798512"/>
              <a:ext cx="26988" cy="17463"/>
            </a:xfrm>
            <a:prstGeom prst="rect">
              <a:avLst/>
            </a:prstGeom>
            <a:solidFill>
              <a:srgbClr val="80808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410" name="Shape 410"/>
            <p:cNvSpPr/>
            <p:nvPr/>
          </p:nvSpPr>
          <p:spPr>
            <a:xfrm>
              <a:off x="267493" y="796925"/>
              <a:ext cx="12701" cy="190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4320" y="21600"/>
                  </a:lnTo>
                  <a:lnTo>
                    <a:pt x="21600" y="20700"/>
                  </a:lnTo>
                  <a:lnTo>
                    <a:pt x="19440" y="1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E6E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411" name="Shape 411"/>
            <p:cNvSpPr/>
            <p:nvPr/>
          </p:nvSpPr>
          <p:spPr>
            <a:xfrm>
              <a:off x="300037" y="798512"/>
              <a:ext cx="28576" cy="17463"/>
            </a:xfrm>
            <a:prstGeom prst="rect">
              <a:avLst/>
            </a:prstGeom>
            <a:solidFill>
              <a:srgbClr val="80808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412" name="Shape 412"/>
            <p:cNvSpPr/>
            <p:nvPr/>
          </p:nvSpPr>
          <p:spPr>
            <a:xfrm>
              <a:off x="307975" y="796925"/>
              <a:ext cx="12700" cy="190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0700"/>
                  </a:lnTo>
                  <a:lnTo>
                    <a:pt x="19440" y="1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E6E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413" name="Shape 413"/>
            <p:cNvSpPr/>
            <p:nvPr/>
          </p:nvSpPr>
          <p:spPr>
            <a:xfrm>
              <a:off x="339725" y="798512"/>
              <a:ext cx="28575" cy="17463"/>
            </a:xfrm>
            <a:prstGeom prst="rect">
              <a:avLst/>
            </a:prstGeom>
            <a:solidFill>
              <a:srgbClr val="80808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414" name="Shape 414"/>
            <p:cNvSpPr/>
            <p:nvPr/>
          </p:nvSpPr>
          <p:spPr>
            <a:xfrm>
              <a:off x="346868" y="796925"/>
              <a:ext cx="12701" cy="190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" y="21600"/>
                  </a:lnTo>
                  <a:lnTo>
                    <a:pt x="21600" y="20700"/>
                  </a:lnTo>
                  <a:lnTo>
                    <a:pt x="21600" y="1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E6E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415" name="Shape 415"/>
            <p:cNvSpPr/>
            <p:nvPr/>
          </p:nvSpPr>
          <p:spPr>
            <a:xfrm>
              <a:off x="380999" y="798512"/>
              <a:ext cx="26989" cy="17463"/>
            </a:xfrm>
            <a:prstGeom prst="rect">
              <a:avLst/>
            </a:prstGeom>
            <a:solidFill>
              <a:srgbClr val="80808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416" name="Shape 416"/>
            <p:cNvSpPr/>
            <p:nvPr/>
          </p:nvSpPr>
          <p:spPr>
            <a:xfrm>
              <a:off x="386556" y="796925"/>
              <a:ext cx="12701" cy="190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" y="21600"/>
                  </a:lnTo>
                  <a:lnTo>
                    <a:pt x="21600" y="20700"/>
                  </a:lnTo>
                  <a:lnTo>
                    <a:pt x="21600" y="1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E6E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417" name="Shape 417"/>
            <p:cNvSpPr/>
            <p:nvPr/>
          </p:nvSpPr>
          <p:spPr>
            <a:xfrm>
              <a:off x="100012" y="639762"/>
              <a:ext cx="28576" cy="17463"/>
            </a:xfrm>
            <a:prstGeom prst="rect">
              <a:avLst/>
            </a:prstGeom>
            <a:solidFill>
              <a:srgbClr val="80808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418" name="Shape 418"/>
            <p:cNvSpPr/>
            <p:nvPr/>
          </p:nvSpPr>
          <p:spPr>
            <a:xfrm>
              <a:off x="108743" y="639762"/>
              <a:ext cx="12701" cy="190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3927" y="21600"/>
                  </a:lnTo>
                  <a:lnTo>
                    <a:pt x="21600" y="20700"/>
                  </a:lnTo>
                  <a:lnTo>
                    <a:pt x="17673" y="1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E6E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419" name="Shape 419"/>
            <p:cNvSpPr/>
            <p:nvPr/>
          </p:nvSpPr>
          <p:spPr>
            <a:xfrm>
              <a:off x="141287" y="639762"/>
              <a:ext cx="26988" cy="17463"/>
            </a:xfrm>
            <a:prstGeom prst="rect">
              <a:avLst/>
            </a:prstGeom>
            <a:solidFill>
              <a:srgbClr val="80808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420" name="Shape 420"/>
            <p:cNvSpPr/>
            <p:nvPr/>
          </p:nvSpPr>
          <p:spPr>
            <a:xfrm>
              <a:off x="148431" y="639762"/>
              <a:ext cx="12701" cy="190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0700"/>
                  </a:lnTo>
                  <a:lnTo>
                    <a:pt x="19440" y="1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E6E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421" name="Shape 421"/>
            <p:cNvSpPr/>
            <p:nvPr/>
          </p:nvSpPr>
          <p:spPr>
            <a:xfrm>
              <a:off x="180975" y="639762"/>
              <a:ext cx="28575" cy="17463"/>
            </a:xfrm>
            <a:prstGeom prst="rect">
              <a:avLst/>
            </a:prstGeom>
            <a:solidFill>
              <a:srgbClr val="80808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422" name="Shape 422"/>
            <p:cNvSpPr/>
            <p:nvPr/>
          </p:nvSpPr>
          <p:spPr>
            <a:xfrm>
              <a:off x="188118" y="639762"/>
              <a:ext cx="12701" cy="190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4320" y="21600"/>
                  </a:lnTo>
                  <a:lnTo>
                    <a:pt x="21600" y="20700"/>
                  </a:lnTo>
                  <a:lnTo>
                    <a:pt x="21600" y="1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E6E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423" name="Shape 423"/>
            <p:cNvSpPr/>
            <p:nvPr/>
          </p:nvSpPr>
          <p:spPr>
            <a:xfrm>
              <a:off x="220662" y="639762"/>
              <a:ext cx="26988" cy="17463"/>
            </a:xfrm>
            <a:prstGeom prst="rect">
              <a:avLst/>
            </a:prstGeom>
            <a:solidFill>
              <a:srgbClr val="80808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424" name="Shape 424"/>
            <p:cNvSpPr/>
            <p:nvPr/>
          </p:nvSpPr>
          <p:spPr>
            <a:xfrm>
              <a:off x="227806" y="639762"/>
              <a:ext cx="12701" cy="190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" y="21600"/>
                  </a:lnTo>
                  <a:lnTo>
                    <a:pt x="21600" y="20700"/>
                  </a:lnTo>
                  <a:lnTo>
                    <a:pt x="19440" y="1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E6E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425" name="Shape 425"/>
            <p:cNvSpPr/>
            <p:nvPr/>
          </p:nvSpPr>
          <p:spPr>
            <a:xfrm>
              <a:off x="261937" y="639762"/>
              <a:ext cx="26988" cy="17463"/>
            </a:xfrm>
            <a:prstGeom prst="rect">
              <a:avLst/>
            </a:prstGeom>
            <a:solidFill>
              <a:srgbClr val="80808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426" name="Shape 426"/>
            <p:cNvSpPr/>
            <p:nvPr/>
          </p:nvSpPr>
          <p:spPr>
            <a:xfrm>
              <a:off x="267493" y="639762"/>
              <a:ext cx="12701" cy="190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4320" y="21600"/>
                  </a:lnTo>
                  <a:lnTo>
                    <a:pt x="21600" y="20700"/>
                  </a:lnTo>
                  <a:lnTo>
                    <a:pt x="19440" y="1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E6E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427" name="Shape 427"/>
            <p:cNvSpPr/>
            <p:nvPr/>
          </p:nvSpPr>
          <p:spPr>
            <a:xfrm>
              <a:off x="300037" y="639762"/>
              <a:ext cx="28576" cy="17463"/>
            </a:xfrm>
            <a:prstGeom prst="rect">
              <a:avLst/>
            </a:prstGeom>
            <a:solidFill>
              <a:srgbClr val="80808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428" name="Shape 428"/>
            <p:cNvSpPr/>
            <p:nvPr/>
          </p:nvSpPr>
          <p:spPr>
            <a:xfrm>
              <a:off x="307975" y="639762"/>
              <a:ext cx="12700" cy="190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0700"/>
                  </a:lnTo>
                  <a:lnTo>
                    <a:pt x="19440" y="1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E6E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429" name="Shape 429"/>
            <p:cNvSpPr/>
            <p:nvPr/>
          </p:nvSpPr>
          <p:spPr>
            <a:xfrm>
              <a:off x="339725" y="639762"/>
              <a:ext cx="28575" cy="17463"/>
            </a:xfrm>
            <a:prstGeom prst="rect">
              <a:avLst/>
            </a:prstGeom>
            <a:solidFill>
              <a:srgbClr val="80808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430" name="Shape 430"/>
            <p:cNvSpPr/>
            <p:nvPr/>
          </p:nvSpPr>
          <p:spPr>
            <a:xfrm>
              <a:off x="346868" y="639762"/>
              <a:ext cx="12701" cy="190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" y="21600"/>
                  </a:lnTo>
                  <a:lnTo>
                    <a:pt x="21600" y="20700"/>
                  </a:lnTo>
                  <a:lnTo>
                    <a:pt x="21600" y="1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E6E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431" name="Shape 431"/>
            <p:cNvSpPr/>
            <p:nvPr/>
          </p:nvSpPr>
          <p:spPr>
            <a:xfrm>
              <a:off x="380999" y="639762"/>
              <a:ext cx="26989" cy="17463"/>
            </a:xfrm>
            <a:prstGeom prst="rect">
              <a:avLst/>
            </a:prstGeom>
            <a:solidFill>
              <a:srgbClr val="80808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432" name="Shape 432"/>
            <p:cNvSpPr/>
            <p:nvPr/>
          </p:nvSpPr>
          <p:spPr>
            <a:xfrm>
              <a:off x="386556" y="639762"/>
              <a:ext cx="12701" cy="190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" y="21600"/>
                  </a:lnTo>
                  <a:lnTo>
                    <a:pt x="21600" y="20700"/>
                  </a:lnTo>
                  <a:lnTo>
                    <a:pt x="21600" y="1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E6E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433" name="Shape 433"/>
            <p:cNvSpPr/>
            <p:nvPr/>
          </p:nvSpPr>
          <p:spPr>
            <a:xfrm>
              <a:off x="93662" y="274637"/>
              <a:ext cx="307976" cy="1222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412"/>
                  </a:moveTo>
                  <a:lnTo>
                    <a:pt x="557" y="21600"/>
                  </a:lnTo>
                  <a:lnTo>
                    <a:pt x="20765" y="21600"/>
                  </a:lnTo>
                  <a:lnTo>
                    <a:pt x="21600" y="0"/>
                  </a:lnTo>
                  <a:lnTo>
                    <a:pt x="0" y="141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3859"/>
                </a:gs>
                <a:gs pos="100000">
                  <a:srgbClr val="0078C0"/>
                </a:gs>
              </a:gsLst>
              <a:lin ang="189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434" name="Shape 434"/>
            <p:cNvSpPr/>
            <p:nvPr/>
          </p:nvSpPr>
          <p:spPr>
            <a:xfrm>
              <a:off x="0" y="-1"/>
              <a:ext cx="485776" cy="9763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565" y="368"/>
                  </a:moveTo>
                  <a:lnTo>
                    <a:pt x="2082" y="5334"/>
                  </a:lnTo>
                  <a:lnTo>
                    <a:pt x="4906" y="20933"/>
                  </a:lnTo>
                  <a:lnTo>
                    <a:pt x="16341" y="21126"/>
                  </a:lnTo>
                  <a:lnTo>
                    <a:pt x="20118" y="5036"/>
                  </a:lnTo>
                  <a:lnTo>
                    <a:pt x="16729" y="368"/>
                  </a:lnTo>
                  <a:lnTo>
                    <a:pt x="6565" y="421"/>
                  </a:lnTo>
                  <a:lnTo>
                    <a:pt x="6000" y="18"/>
                  </a:lnTo>
                  <a:lnTo>
                    <a:pt x="17329" y="0"/>
                  </a:lnTo>
                  <a:lnTo>
                    <a:pt x="21600" y="5036"/>
                  </a:lnTo>
                  <a:lnTo>
                    <a:pt x="21600" y="5685"/>
                  </a:lnTo>
                  <a:lnTo>
                    <a:pt x="17082" y="21600"/>
                  </a:lnTo>
                  <a:lnTo>
                    <a:pt x="4165" y="21319"/>
                  </a:lnTo>
                  <a:lnTo>
                    <a:pt x="0" y="5246"/>
                  </a:lnTo>
                  <a:lnTo>
                    <a:pt x="6000" y="35"/>
                  </a:lnTo>
                  <a:lnTo>
                    <a:pt x="6565" y="3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435" name="Shape 435"/>
            <p:cNvSpPr/>
            <p:nvPr/>
          </p:nvSpPr>
          <p:spPr>
            <a:xfrm>
              <a:off x="88900" y="269875"/>
              <a:ext cx="315913" cy="127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66" y="21600"/>
                  </a:moveTo>
                  <a:lnTo>
                    <a:pt x="0" y="945"/>
                  </a:lnTo>
                  <a:lnTo>
                    <a:pt x="21600" y="0"/>
                  </a:lnTo>
                  <a:lnTo>
                    <a:pt x="20463" y="21600"/>
                  </a:lnTo>
                  <a:lnTo>
                    <a:pt x="21005" y="2430"/>
                  </a:lnTo>
                  <a:lnTo>
                    <a:pt x="1029" y="2835"/>
                  </a:lnTo>
                  <a:lnTo>
                    <a:pt x="866" y="21600"/>
                  </a:lnTo>
                  <a:close/>
                </a:path>
              </a:pathLst>
            </a:custGeom>
            <a:solidFill>
              <a:srgbClr val="00BEF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436" name="Shape 436"/>
            <p:cNvSpPr/>
            <p:nvPr/>
          </p:nvSpPr>
          <p:spPr>
            <a:xfrm>
              <a:off x="68262" y="592137"/>
              <a:ext cx="350838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350"/>
                  </a:moveTo>
                  <a:lnTo>
                    <a:pt x="21600" y="0"/>
                  </a:lnTo>
                  <a:lnTo>
                    <a:pt x="21355" y="21600"/>
                  </a:lnTo>
                  <a:lnTo>
                    <a:pt x="196" y="21600"/>
                  </a:lnTo>
                  <a:lnTo>
                    <a:pt x="0" y="1350"/>
                  </a:lnTo>
                  <a:close/>
                </a:path>
              </a:pathLst>
            </a:custGeom>
            <a:solidFill>
              <a:srgbClr val="9AD9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443" name="Group 443"/>
          <p:cNvGrpSpPr/>
          <p:nvPr/>
        </p:nvGrpSpPr>
        <p:grpSpPr>
          <a:xfrm>
            <a:off x="4868293" y="2769928"/>
            <a:ext cx="374224" cy="573832"/>
            <a:chOff x="0" y="0"/>
            <a:chExt cx="374222" cy="573831"/>
          </a:xfrm>
        </p:grpSpPr>
        <p:sp>
          <p:nvSpPr>
            <p:cNvPr id="438" name="Shape 438"/>
            <p:cNvSpPr/>
            <p:nvPr/>
          </p:nvSpPr>
          <p:spPr>
            <a:xfrm>
              <a:off x="11994" y="10799"/>
              <a:ext cx="350235" cy="1720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992" y="0"/>
                  </a:moveTo>
                  <a:lnTo>
                    <a:pt x="0" y="5242"/>
                  </a:lnTo>
                  <a:lnTo>
                    <a:pt x="6411" y="21600"/>
                  </a:lnTo>
                  <a:lnTo>
                    <a:pt x="21600" y="12743"/>
                  </a:lnTo>
                  <a:lnTo>
                    <a:pt x="14992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FFFF"/>
                </a:gs>
                <a:gs pos="100000">
                  <a:srgbClr val="8D9DFF"/>
                </a:gs>
              </a:gsLst>
              <a:lin ang="189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439" name="Shape 439"/>
            <p:cNvSpPr/>
            <p:nvPr/>
          </p:nvSpPr>
          <p:spPr>
            <a:xfrm>
              <a:off x="8795" y="52559"/>
              <a:ext cx="127141" cy="5025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18688" y="5705"/>
                  </a:lnTo>
                  <a:lnTo>
                    <a:pt x="21600" y="21600"/>
                  </a:lnTo>
                  <a:lnTo>
                    <a:pt x="6907" y="17333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9AD9FF"/>
                </a:gs>
                <a:gs pos="100000">
                  <a:srgbClr val="33CCFF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440" name="Shape 440"/>
            <p:cNvSpPr/>
            <p:nvPr/>
          </p:nvSpPr>
          <p:spPr>
            <a:xfrm>
              <a:off x="119143" y="112318"/>
              <a:ext cx="246285" cy="4456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3420"/>
                  </a:moveTo>
                  <a:lnTo>
                    <a:pt x="21600" y="0"/>
                  </a:lnTo>
                  <a:lnTo>
                    <a:pt x="17280" y="16052"/>
                  </a:lnTo>
                  <a:lnTo>
                    <a:pt x="1510" y="21600"/>
                  </a:lnTo>
                  <a:lnTo>
                    <a:pt x="0" y="342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8CD0"/>
                </a:gs>
                <a:gs pos="100000">
                  <a:srgbClr val="CCCCFF"/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441" name="Shape 441"/>
            <p:cNvSpPr/>
            <p:nvPr/>
          </p:nvSpPr>
          <p:spPr>
            <a:xfrm>
              <a:off x="208701" y="141117"/>
              <a:ext cx="55175" cy="3650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65"/>
                  </a:moveTo>
                  <a:lnTo>
                    <a:pt x="2207" y="21600"/>
                  </a:lnTo>
                  <a:lnTo>
                    <a:pt x="16082" y="20343"/>
                  </a:lnTo>
                  <a:lnTo>
                    <a:pt x="21600" y="0"/>
                  </a:lnTo>
                  <a:lnTo>
                    <a:pt x="0" y="1065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E0F1FF"/>
                </a:gs>
                <a:gs pos="100000">
                  <a:srgbClr val="6699FF"/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442" name="Shape 442"/>
            <p:cNvSpPr/>
            <p:nvPr/>
          </p:nvSpPr>
          <p:spPr>
            <a:xfrm>
              <a:off x="-1" y="-1"/>
              <a:ext cx="374224" cy="5738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739" y="502"/>
                  </a:moveTo>
                  <a:lnTo>
                    <a:pt x="832" y="2169"/>
                  </a:lnTo>
                  <a:lnTo>
                    <a:pt x="3350" y="17003"/>
                  </a:lnTo>
                  <a:lnTo>
                    <a:pt x="7878" y="21017"/>
                  </a:lnTo>
                  <a:lnTo>
                    <a:pt x="17396" y="17003"/>
                  </a:lnTo>
                  <a:lnTo>
                    <a:pt x="20607" y="4325"/>
                  </a:lnTo>
                  <a:lnTo>
                    <a:pt x="14762" y="488"/>
                  </a:lnTo>
                  <a:lnTo>
                    <a:pt x="15386" y="122"/>
                  </a:lnTo>
                  <a:lnTo>
                    <a:pt x="21600" y="4231"/>
                  </a:lnTo>
                  <a:lnTo>
                    <a:pt x="21415" y="4719"/>
                  </a:lnTo>
                  <a:lnTo>
                    <a:pt x="18759" y="17098"/>
                  </a:lnTo>
                  <a:lnTo>
                    <a:pt x="8039" y="21600"/>
                  </a:lnTo>
                  <a:lnTo>
                    <a:pt x="7208" y="21505"/>
                  </a:lnTo>
                  <a:lnTo>
                    <a:pt x="2495" y="17288"/>
                  </a:lnTo>
                  <a:lnTo>
                    <a:pt x="0" y="2169"/>
                  </a:lnTo>
                  <a:lnTo>
                    <a:pt x="323" y="1668"/>
                  </a:lnTo>
                  <a:lnTo>
                    <a:pt x="14415" y="0"/>
                  </a:lnTo>
                  <a:lnTo>
                    <a:pt x="15409" y="108"/>
                  </a:lnTo>
                  <a:lnTo>
                    <a:pt x="14739" y="50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444" name="Shape 444"/>
          <p:cNvSpPr/>
          <p:nvPr/>
        </p:nvSpPr>
        <p:spPr>
          <a:xfrm>
            <a:off x="7083455" y="3517189"/>
            <a:ext cx="1524001" cy="49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1400"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r>
              <a:t>API Implementation</a:t>
            </a:r>
          </a:p>
        </p:txBody>
      </p:sp>
      <p:sp>
        <p:nvSpPr>
          <p:cNvPr id="445" name="Shape 445"/>
          <p:cNvSpPr/>
          <p:nvPr/>
        </p:nvSpPr>
        <p:spPr>
          <a:xfrm flipV="1">
            <a:off x="6057970" y="4669051"/>
            <a:ext cx="1175455" cy="16918"/>
          </a:xfrm>
          <a:prstGeom prst="line">
            <a:avLst/>
          </a:prstGeom>
          <a:ln w="25400">
            <a:solidFill>
              <a:srgbClr val="000000"/>
            </a:solidFill>
            <a:headEnd type="triangle"/>
            <a:tailEnd type="triangle"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446" name="image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15102" y="2687162"/>
            <a:ext cx="416019" cy="571454"/>
          </a:xfrm>
          <a:prstGeom prst="rect">
            <a:avLst/>
          </a:prstGeom>
          <a:ln w="12700">
            <a:miter lim="400000"/>
          </a:ln>
        </p:spPr>
      </p:pic>
      <p:pic>
        <p:nvPicPr>
          <p:cNvPr id="447" name="image5.tif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94630" y="2779757"/>
            <a:ext cx="439827" cy="425002"/>
          </a:xfrm>
          <a:prstGeom prst="rect">
            <a:avLst/>
          </a:prstGeom>
          <a:ln w="12700">
            <a:miter lim="400000"/>
          </a:ln>
        </p:spPr>
      </p:pic>
      <p:sp>
        <p:nvSpPr>
          <p:cNvPr id="448" name="Shape 448"/>
          <p:cNvSpPr/>
          <p:nvPr/>
        </p:nvSpPr>
        <p:spPr>
          <a:xfrm>
            <a:off x="5061475" y="3700610"/>
            <a:ext cx="574736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r>
              <a:t>ISAM</a:t>
            </a:r>
          </a:p>
        </p:txBody>
      </p:sp>
      <p:sp>
        <p:nvSpPr>
          <p:cNvPr id="449" name="Shape 449"/>
          <p:cNvSpPr/>
          <p:nvPr/>
        </p:nvSpPr>
        <p:spPr>
          <a:xfrm>
            <a:off x="7452741" y="2322360"/>
            <a:ext cx="785429" cy="20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1400"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r>
              <a:t>Registry</a:t>
            </a:r>
          </a:p>
        </p:txBody>
      </p:sp>
      <p:sp>
        <p:nvSpPr>
          <p:cNvPr id="450" name="Shape 450"/>
          <p:cNvSpPr/>
          <p:nvPr/>
        </p:nvSpPr>
        <p:spPr>
          <a:xfrm flipV="1">
            <a:off x="5392203" y="3034376"/>
            <a:ext cx="2167503" cy="1134"/>
          </a:xfrm>
          <a:prstGeom prst="line">
            <a:avLst/>
          </a:prstGeom>
          <a:ln w="25400">
            <a:solidFill>
              <a:srgbClr val="000000"/>
            </a:solidFill>
            <a:headEnd type="triangle"/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51" name="Shape 451"/>
          <p:cNvSpPr/>
          <p:nvPr/>
        </p:nvSpPr>
        <p:spPr>
          <a:xfrm>
            <a:off x="2068860" y="2807591"/>
            <a:ext cx="1945708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1200"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r>
              <a:t>Authentication/Authorization</a:t>
            </a:r>
          </a:p>
        </p:txBody>
      </p:sp>
      <p:sp>
        <p:nvSpPr>
          <p:cNvPr id="452" name="Shape 452"/>
          <p:cNvSpPr/>
          <p:nvPr/>
        </p:nvSpPr>
        <p:spPr>
          <a:xfrm>
            <a:off x="1281356" y="3463273"/>
            <a:ext cx="3586937" cy="1304775"/>
          </a:xfrm>
          <a:prstGeom prst="line">
            <a:avLst/>
          </a:prstGeom>
          <a:ln w="25400">
            <a:solidFill>
              <a:srgbClr val="000000"/>
            </a:solidFill>
            <a:headEnd type="triangle"/>
            <a:tailEnd type="triangle"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453" name="image8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611465" y="4428111"/>
            <a:ext cx="967650" cy="774262"/>
          </a:xfrm>
          <a:prstGeom prst="rect">
            <a:avLst/>
          </a:prstGeom>
          <a:ln w="12700">
            <a:miter lim="400000"/>
          </a:ln>
        </p:spPr>
      </p:pic>
      <p:pic>
        <p:nvPicPr>
          <p:cNvPr id="454" name="image7.tif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23336" y="3064690"/>
            <a:ext cx="366210" cy="350951"/>
          </a:xfrm>
          <a:prstGeom prst="rect">
            <a:avLst/>
          </a:prstGeom>
          <a:ln w="12700">
            <a:miter lim="400000"/>
          </a:ln>
        </p:spPr>
      </p:pic>
      <p:pic>
        <p:nvPicPr>
          <p:cNvPr id="455" name="image7.tif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89990" y="3882109"/>
            <a:ext cx="366210" cy="350951"/>
          </a:xfrm>
          <a:prstGeom prst="rect">
            <a:avLst/>
          </a:prstGeom>
          <a:ln w="12700">
            <a:miter lim="400000"/>
          </a:ln>
        </p:spPr>
      </p:pic>
      <p:sp>
        <p:nvSpPr>
          <p:cNvPr id="456" name="Shape 456"/>
          <p:cNvSpPr/>
          <p:nvPr/>
        </p:nvSpPr>
        <p:spPr>
          <a:xfrm>
            <a:off x="4283395" y="2146276"/>
            <a:ext cx="1587197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algn="ctr">
              <a:defRPr sz="1400" b="1">
                <a:latin typeface="+mn-lt"/>
                <a:ea typeface="+mn-ea"/>
                <a:cs typeface="+mn-cs"/>
                <a:sym typeface="Calibri"/>
              </a:defRPr>
            </a:pPr>
            <a:r>
              <a:t>(Third Party) </a:t>
            </a:r>
            <a:r>
              <a:rPr b="0"/>
              <a:t>Authorization </a:t>
            </a:r>
          </a:p>
          <a:p>
            <a:pPr algn="ctr">
              <a:defRPr sz="1400">
                <a:latin typeface="+mn-lt"/>
                <a:ea typeface="+mn-ea"/>
                <a:cs typeface="+mn-cs"/>
                <a:sym typeface="Calibri"/>
              </a:defRPr>
            </a:pPr>
            <a:r>
              <a:t>Server</a:t>
            </a:r>
          </a:p>
        </p:txBody>
      </p:sp>
      <p:sp>
        <p:nvSpPr>
          <p:cNvPr id="457" name="Shape 457"/>
          <p:cNvSpPr/>
          <p:nvPr/>
        </p:nvSpPr>
        <p:spPr>
          <a:xfrm flipH="1" flipV="1">
            <a:off x="5048776" y="3403518"/>
            <a:ext cx="6629" cy="799634"/>
          </a:xfrm>
          <a:prstGeom prst="line">
            <a:avLst/>
          </a:prstGeom>
          <a:ln w="25400">
            <a:solidFill>
              <a:srgbClr val="000000"/>
            </a:solidFill>
            <a:headEnd type="triangle"/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58" name="Shape 458"/>
          <p:cNvSpPr/>
          <p:nvPr/>
        </p:nvSpPr>
        <p:spPr>
          <a:xfrm>
            <a:off x="5076993" y="3776809"/>
            <a:ext cx="1105332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1200"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r>
              <a:t>Validate Token *</a:t>
            </a:r>
          </a:p>
        </p:txBody>
      </p:sp>
      <p:sp>
        <p:nvSpPr>
          <p:cNvPr id="459" name="Shape 459"/>
          <p:cNvSpPr/>
          <p:nvPr/>
        </p:nvSpPr>
        <p:spPr>
          <a:xfrm>
            <a:off x="4375646" y="4292355"/>
            <a:ext cx="1587197" cy="20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1400"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r>
              <a:t>Resource Server</a:t>
            </a:r>
          </a:p>
        </p:txBody>
      </p:sp>
      <p:sp>
        <p:nvSpPr>
          <p:cNvPr id="460" name="Shape 460"/>
          <p:cNvSpPr/>
          <p:nvPr/>
        </p:nvSpPr>
        <p:spPr>
          <a:xfrm>
            <a:off x="115024" y="4680193"/>
            <a:ext cx="2616625" cy="13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1000"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r>
              <a:t>* Only needed if token is not crypto validated</a:t>
            </a:r>
          </a:p>
        </p:txBody>
      </p:sp>
      <p:sp>
        <p:nvSpPr>
          <p:cNvPr id="461" name="Shape 461"/>
          <p:cNvSpPr/>
          <p:nvPr/>
        </p:nvSpPr>
        <p:spPr>
          <a:xfrm>
            <a:off x="4328734" y="1937656"/>
            <a:ext cx="1440082" cy="15490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443" y="10800"/>
                </a:moveTo>
                <a:cubicBezTo>
                  <a:pt x="443" y="16537"/>
                  <a:pt x="5080" y="21188"/>
                  <a:pt x="10800" y="21188"/>
                </a:cubicBezTo>
                <a:cubicBezTo>
                  <a:pt x="16520" y="21188"/>
                  <a:pt x="21157" y="16537"/>
                  <a:pt x="21157" y="10800"/>
                </a:cubicBezTo>
                <a:cubicBezTo>
                  <a:pt x="21157" y="5063"/>
                  <a:pt x="16520" y="412"/>
                  <a:pt x="10800" y="412"/>
                </a:cubicBezTo>
                <a:cubicBezTo>
                  <a:pt x="5080" y="412"/>
                  <a:pt x="443" y="5063"/>
                  <a:pt x="443" y="10800"/>
                </a:cubicBezTo>
                <a:close/>
              </a:path>
            </a:pathLst>
          </a:custGeom>
          <a:solidFill>
            <a:srgbClr val="FF0000"/>
          </a:solidFill>
          <a:ln w="12700">
            <a:miter lim="400000"/>
          </a:ln>
        </p:spPr>
        <p:txBody>
          <a:bodyPr lIns="45719" rIns="45719" anchor="ctr"/>
          <a:lstStyle/>
          <a:p>
            <a:pPr algn="ctr"/>
            <a:endParaRPr/>
          </a:p>
        </p:txBody>
      </p:sp>
    </p:spTree>
    <p:extLst>
      <p:ext uri="{BB962C8B-B14F-4D97-AF65-F5344CB8AC3E}">
        <p14:creationId xmlns:p14="http://schemas.microsoft.com/office/powerpoint/2010/main" val="1278752924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API Connect command line: </a:t>
            </a:r>
            <a:r>
              <a:rPr lang="en-US" dirty="0" err="1" smtClean="0"/>
              <a:t>apic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93687" y="728682"/>
            <a:ext cx="7851829" cy="1162790"/>
          </a:xfrm>
        </p:spPr>
        <p:txBody>
          <a:bodyPr>
            <a:normAutofit/>
          </a:bodyPr>
          <a:lstStyle/>
          <a:p>
            <a:r>
              <a:rPr lang="en-US" dirty="0" smtClean="0"/>
              <a:t>The command-line </a:t>
            </a:r>
            <a:r>
              <a:rPr lang="en-US" dirty="0" err="1" smtClean="0">
                <a:latin typeface="Lucida Console" charset="0"/>
                <a:ea typeface="Lucida Console" charset="0"/>
                <a:cs typeface="Lucida Console" charset="0"/>
              </a:rPr>
              <a:t>apic</a:t>
            </a:r>
            <a:r>
              <a:rPr lang="en-US" dirty="0" smtClean="0"/>
              <a:t> is the entry point for the API designer.</a:t>
            </a:r>
          </a:p>
          <a:p>
            <a:pPr lvl="1"/>
            <a:r>
              <a:rPr lang="en-US" dirty="0" smtClean="0"/>
              <a:t>Directory where command is issued from becomes your ‘workspace’</a:t>
            </a:r>
          </a:p>
          <a:p>
            <a:pPr lvl="1"/>
            <a:r>
              <a:rPr lang="en-US" dirty="0" smtClean="0"/>
              <a:t>Includes </a:t>
            </a:r>
            <a:r>
              <a:rPr lang="en-US" dirty="0" err="1" smtClean="0"/>
              <a:t>yaml</a:t>
            </a:r>
            <a:r>
              <a:rPr lang="en-US" dirty="0" smtClean="0"/>
              <a:t> files and and project-specific metadata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672661" y="1896265"/>
            <a:ext cx="7472855" cy="3158359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riangle 8"/>
          <p:cNvSpPr/>
          <p:nvPr/>
        </p:nvSpPr>
        <p:spPr>
          <a:xfrm rot="5400000" flipH="1">
            <a:off x="574318" y="1910623"/>
            <a:ext cx="196685" cy="215631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672661" y="1920096"/>
            <a:ext cx="7472855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E7E6E6"/>
                </a:solidFill>
                <a:latin typeface="Lucida Console" charset="0"/>
              </a:rPr>
              <a:t>$ </a:t>
            </a:r>
            <a:r>
              <a:rPr lang="en-US" sz="1100" dirty="0" err="1" smtClean="0">
                <a:solidFill>
                  <a:srgbClr val="E7E6E6"/>
                </a:solidFill>
                <a:latin typeface="Lucida Console" charset="0"/>
              </a:rPr>
              <a:t>apic</a:t>
            </a:r>
            <a:r>
              <a:rPr lang="en-US" sz="1100" dirty="0" smtClean="0">
                <a:solidFill>
                  <a:srgbClr val="E7E6E6"/>
                </a:solidFill>
                <a:latin typeface="Lucida Console" charset="0"/>
              </a:rPr>
              <a:t> </a:t>
            </a:r>
            <a:r>
              <a:rPr lang="en-US" sz="1100" dirty="0">
                <a:solidFill>
                  <a:srgbClr val="E7E6E6"/>
                </a:solidFill>
                <a:latin typeface="Lucida Console" charset="0"/>
              </a:rPr>
              <a:t>edit </a:t>
            </a:r>
            <a:r>
              <a:rPr lang="mr-IN" sz="1100" dirty="0" smtClean="0">
                <a:solidFill>
                  <a:srgbClr val="E7E6E6"/>
                </a:solidFill>
                <a:latin typeface="Lucida Console" charset="0"/>
              </a:rPr>
              <a:t>–</a:t>
            </a:r>
            <a:r>
              <a:rPr lang="en-US" sz="1100" dirty="0" smtClean="0">
                <a:solidFill>
                  <a:srgbClr val="E7E6E6"/>
                </a:solidFill>
                <a:latin typeface="Lucida Console" charset="0"/>
              </a:rPr>
              <a:t>help</a:t>
            </a:r>
          </a:p>
          <a:p>
            <a:r>
              <a:rPr lang="en-US" sz="1100" dirty="0" smtClean="0">
                <a:solidFill>
                  <a:srgbClr val="E7E6E6"/>
                </a:solidFill>
                <a:latin typeface="Lucida Console" charset="0"/>
              </a:rPr>
              <a:t>Usage</a:t>
            </a:r>
            <a:r>
              <a:rPr lang="en-US" sz="1100" dirty="0">
                <a:solidFill>
                  <a:srgbClr val="E7E6E6"/>
                </a:solidFill>
                <a:latin typeface="Lucida Console" charset="0"/>
              </a:rPr>
              <a:t>: </a:t>
            </a:r>
            <a:r>
              <a:rPr lang="en-US" sz="1100" dirty="0" err="1">
                <a:solidFill>
                  <a:srgbClr val="E7E6E6"/>
                </a:solidFill>
                <a:latin typeface="Lucida Console" charset="0"/>
              </a:rPr>
              <a:t>apic</a:t>
            </a:r>
            <a:r>
              <a:rPr lang="en-US" sz="1100" dirty="0">
                <a:solidFill>
                  <a:srgbClr val="E7E6E6"/>
                </a:solidFill>
                <a:latin typeface="Lucida Console" charset="0"/>
              </a:rPr>
              <a:t> edit DIRECTORY  </a:t>
            </a:r>
            <a:endParaRPr lang="en-US" sz="1100" dirty="0" smtClean="0">
              <a:solidFill>
                <a:srgbClr val="E7E6E6"/>
              </a:solidFill>
              <a:latin typeface="Lucida Console" charset="0"/>
            </a:endParaRPr>
          </a:p>
          <a:p>
            <a:endParaRPr lang="en-US" sz="1100" dirty="0" smtClean="0">
              <a:solidFill>
                <a:srgbClr val="E7E6E6"/>
              </a:solidFill>
              <a:latin typeface="Lucida Console" charset="0"/>
            </a:endParaRPr>
          </a:p>
          <a:p>
            <a:endParaRPr lang="en-US" sz="1100" dirty="0">
              <a:solidFill>
                <a:srgbClr val="E7E6E6"/>
              </a:solidFill>
              <a:latin typeface="Lucida Console" charset="0"/>
            </a:endParaRPr>
          </a:p>
          <a:p>
            <a:r>
              <a:rPr lang="en-US" sz="1100" dirty="0" smtClean="0">
                <a:solidFill>
                  <a:srgbClr val="E7E6E6"/>
                </a:solidFill>
                <a:latin typeface="Lucida Console" charset="0"/>
              </a:rPr>
              <a:t>Open </a:t>
            </a:r>
            <a:r>
              <a:rPr lang="en-US" sz="1100" dirty="0">
                <a:solidFill>
                  <a:srgbClr val="E7E6E6"/>
                </a:solidFill>
                <a:latin typeface="Lucida Console" charset="0"/>
              </a:rPr>
              <a:t>the API Designer  </a:t>
            </a:r>
            <a:endParaRPr lang="en-US" sz="1100" dirty="0" smtClean="0">
              <a:solidFill>
                <a:srgbClr val="E7E6E6"/>
              </a:solidFill>
              <a:latin typeface="Lucida Console" charset="0"/>
            </a:endParaRPr>
          </a:p>
          <a:p>
            <a:endParaRPr lang="en-US" sz="1100" dirty="0" smtClean="0">
              <a:solidFill>
                <a:srgbClr val="E7E6E6"/>
              </a:solidFill>
              <a:latin typeface="Lucida Console" charset="0"/>
            </a:endParaRPr>
          </a:p>
          <a:p>
            <a:endParaRPr lang="en-US" sz="1100" dirty="0">
              <a:solidFill>
                <a:srgbClr val="E7E6E6"/>
              </a:solidFill>
              <a:latin typeface="Lucida Console" charset="0"/>
            </a:endParaRPr>
          </a:p>
          <a:p>
            <a:r>
              <a:rPr lang="en-US" sz="1100" dirty="0" smtClean="0">
                <a:solidFill>
                  <a:srgbClr val="E7E6E6"/>
                </a:solidFill>
                <a:latin typeface="Lucida Console" charset="0"/>
              </a:rPr>
              <a:t>Options    </a:t>
            </a:r>
          </a:p>
          <a:p>
            <a:r>
              <a:rPr lang="en-US" sz="1100" dirty="0" smtClean="0">
                <a:solidFill>
                  <a:srgbClr val="E7E6E6"/>
                </a:solidFill>
                <a:latin typeface="Lucida Console" charset="0"/>
              </a:rPr>
              <a:t>  DIRECTORY                        </a:t>
            </a:r>
            <a:r>
              <a:rPr lang="en-US" sz="1100" dirty="0">
                <a:solidFill>
                  <a:srgbClr val="E7E6E6"/>
                </a:solidFill>
                <a:latin typeface="Lucida Console" charset="0"/>
              </a:rPr>
              <a:t>directory to open API Designer in (optional)  </a:t>
            </a:r>
            <a:endParaRPr lang="en-US" sz="1100" dirty="0" smtClean="0">
              <a:solidFill>
                <a:srgbClr val="E7E6E6"/>
              </a:solidFill>
              <a:latin typeface="Lucida Console" charset="0"/>
            </a:endParaRPr>
          </a:p>
          <a:p>
            <a:endParaRPr lang="en-US" sz="1100" dirty="0" smtClean="0">
              <a:solidFill>
                <a:srgbClr val="E7E6E6"/>
              </a:solidFill>
              <a:latin typeface="Lucida Console" charset="0"/>
            </a:endParaRPr>
          </a:p>
          <a:p>
            <a:endParaRPr lang="en-US" sz="1100" dirty="0">
              <a:solidFill>
                <a:srgbClr val="E7E6E6"/>
              </a:solidFill>
              <a:latin typeface="Lucida Console" charset="0"/>
            </a:endParaRPr>
          </a:p>
          <a:p>
            <a:r>
              <a:rPr lang="en-US" sz="1100" dirty="0" smtClean="0">
                <a:solidFill>
                  <a:srgbClr val="E7E6E6"/>
                </a:solidFill>
                <a:latin typeface="Lucida Console" charset="0"/>
              </a:rPr>
              <a:t>Open </a:t>
            </a:r>
            <a:r>
              <a:rPr lang="en-US" sz="1100" dirty="0">
                <a:solidFill>
                  <a:srgbClr val="E7E6E6"/>
                </a:solidFill>
                <a:latin typeface="Lucida Console" charset="0"/>
              </a:rPr>
              <a:t>the API Designer    </a:t>
            </a:r>
            <a:endParaRPr lang="en-US" sz="1100" dirty="0" smtClean="0">
              <a:solidFill>
                <a:srgbClr val="E7E6E6"/>
              </a:solidFill>
              <a:latin typeface="Lucida Console" charset="0"/>
            </a:endParaRPr>
          </a:p>
          <a:p>
            <a:r>
              <a:rPr lang="en-US" sz="1100" dirty="0">
                <a:solidFill>
                  <a:srgbClr val="E7E6E6"/>
                </a:solidFill>
                <a:latin typeface="Lucida Console" charset="0"/>
              </a:rPr>
              <a:t> </a:t>
            </a:r>
            <a:r>
              <a:rPr lang="en-US" sz="1100" dirty="0" smtClean="0">
                <a:solidFill>
                  <a:srgbClr val="E7E6E6"/>
                </a:solidFill>
                <a:latin typeface="Lucida Console" charset="0"/>
              </a:rPr>
              <a:t> $ </a:t>
            </a:r>
            <a:r>
              <a:rPr lang="en-US" sz="1100" dirty="0" err="1">
                <a:solidFill>
                  <a:srgbClr val="E7E6E6"/>
                </a:solidFill>
                <a:latin typeface="Lucida Console" charset="0"/>
              </a:rPr>
              <a:t>apic</a:t>
            </a:r>
            <a:r>
              <a:rPr lang="en-US" sz="1100" dirty="0">
                <a:solidFill>
                  <a:srgbClr val="E7E6E6"/>
                </a:solidFill>
                <a:latin typeface="Lucida Console" charset="0"/>
              </a:rPr>
              <a:t> edit  </a:t>
            </a:r>
            <a:endParaRPr lang="en-US" sz="1100" dirty="0" smtClean="0">
              <a:solidFill>
                <a:srgbClr val="E7E6E6"/>
              </a:solidFill>
              <a:latin typeface="Lucida Console" charset="0"/>
            </a:endParaRPr>
          </a:p>
          <a:p>
            <a:endParaRPr lang="en-US" sz="1100" dirty="0" smtClean="0">
              <a:solidFill>
                <a:srgbClr val="E7E6E6"/>
              </a:solidFill>
              <a:latin typeface="Lucida Console" charset="0"/>
            </a:endParaRPr>
          </a:p>
          <a:p>
            <a:endParaRPr lang="en-US" sz="1100" dirty="0">
              <a:solidFill>
                <a:srgbClr val="E7E6E6"/>
              </a:solidFill>
              <a:latin typeface="Lucida Console" charset="0"/>
            </a:endParaRPr>
          </a:p>
          <a:p>
            <a:r>
              <a:rPr lang="en-US" sz="1100" dirty="0" smtClean="0">
                <a:solidFill>
                  <a:srgbClr val="E7E6E6"/>
                </a:solidFill>
                <a:latin typeface="Lucida Console" charset="0"/>
              </a:rPr>
              <a:t>Open </a:t>
            </a:r>
            <a:r>
              <a:rPr lang="en-US" sz="1100" dirty="0">
                <a:solidFill>
                  <a:srgbClr val="E7E6E6"/>
                </a:solidFill>
                <a:latin typeface="Lucida Console" charset="0"/>
              </a:rPr>
              <a:t>the API Designer in a </a:t>
            </a:r>
            <a:r>
              <a:rPr lang="en-US" sz="1100" dirty="0" err="1">
                <a:solidFill>
                  <a:srgbClr val="E7E6E6"/>
                </a:solidFill>
                <a:latin typeface="Lucida Console" charset="0"/>
              </a:rPr>
              <a:t>LoopBack</a:t>
            </a:r>
            <a:r>
              <a:rPr lang="en-US" sz="1100" dirty="0">
                <a:solidFill>
                  <a:srgbClr val="E7E6E6"/>
                </a:solidFill>
                <a:latin typeface="Lucida Console" charset="0"/>
              </a:rPr>
              <a:t> application directory    </a:t>
            </a:r>
            <a:endParaRPr lang="en-US" sz="1100" dirty="0" smtClean="0">
              <a:solidFill>
                <a:srgbClr val="E7E6E6"/>
              </a:solidFill>
              <a:latin typeface="Lucida Console" charset="0"/>
            </a:endParaRPr>
          </a:p>
          <a:p>
            <a:r>
              <a:rPr lang="en-US" sz="1100" dirty="0">
                <a:solidFill>
                  <a:srgbClr val="E7E6E6"/>
                </a:solidFill>
                <a:latin typeface="Lucida Console" charset="0"/>
              </a:rPr>
              <a:t> </a:t>
            </a:r>
            <a:r>
              <a:rPr lang="en-US" sz="1100" dirty="0" smtClean="0">
                <a:solidFill>
                  <a:srgbClr val="E7E6E6"/>
                </a:solidFill>
                <a:latin typeface="Lucida Console" charset="0"/>
              </a:rPr>
              <a:t> $ </a:t>
            </a:r>
            <a:r>
              <a:rPr lang="en-US" sz="1100" dirty="0" err="1">
                <a:solidFill>
                  <a:srgbClr val="E7E6E6"/>
                </a:solidFill>
                <a:latin typeface="Lucida Console" charset="0"/>
              </a:rPr>
              <a:t>apic</a:t>
            </a:r>
            <a:r>
              <a:rPr lang="en-US" sz="1100" dirty="0">
                <a:solidFill>
                  <a:srgbClr val="E7E6E6"/>
                </a:solidFill>
                <a:latin typeface="Lucida Console" charset="0"/>
              </a:rPr>
              <a:t> loopback --name </a:t>
            </a:r>
            <a:r>
              <a:rPr lang="en-US" sz="1100" dirty="0" err="1">
                <a:solidFill>
                  <a:srgbClr val="E7E6E6"/>
                </a:solidFill>
                <a:latin typeface="Lucida Console" charset="0"/>
              </a:rPr>
              <a:t>climbon_application</a:t>
            </a:r>
            <a:r>
              <a:rPr lang="en-US" sz="1100" dirty="0">
                <a:solidFill>
                  <a:srgbClr val="E7E6E6"/>
                </a:solidFill>
                <a:latin typeface="Lucida Console" charset="0"/>
              </a:rPr>
              <a:t>    </a:t>
            </a:r>
            <a:endParaRPr lang="en-US" sz="1100" dirty="0" smtClean="0">
              <a:solidFill>
                <a:srgbClr val="E7E6E6"/>
              </a:solidFill>
              <a:latin typeface="Lucida Console" charset="0"/>
            </a:endParaRPr>
          </a:p>
          <a:p>
            <a:r>
              <a:rPr lang="en-US" sz="1100" dirty="0">
                <a:solidFill>
                  <a:srgbClr val="E7E6E6"/>
                </a:solidFill>
                <a:latin typeface="Lucida Console" charset="0"/>
              </a:rPr>
              <a:t> </a:t>
            </a:r>
            <a:r>
              <a:rPr lang="en-US" sz="1100" dirty="0" smtClean="0">
                <a:solidFill>
                  <a:srgbClr val="E7E6E6"/>
                </a:solidFill>
                <a:latin typeface="Lucida Console" charset="0"/>
              </a:rPr>
              <a:t> $ </a:t>
            </a:r>
            <a:r>
              <a:rPr lang="en-US" sz="1100" dirty="0" err="1">
                <a:solidFill>
                  <a:srgbClr val="E7E6E6"/>
                </a:solidFill>
                <a:latin typeface="Lucida Console" charset="0"/>
              </a:rPr>
              <a:t>apic</a:t>
            </a:r>
            <a:r>
              <a:rPr lang="en-US" sz="1100" dirty="0">
                <a:solidFill>
                  <a:srgbClr val="E7E6E6"/>
                </a:solidFill>
                <a:latin typeface="Lucida Console" charset="0"/>
              </a:rPr>
              <a:t> edit </a:t>
            </a:r>
            <a:r>
              <a:rPr lang="en-US" sz="1100" dirty="0" err="1">
                <a:solidFill>
                  <a:srgbClr val="E7E6E6"/>
                </a:solidFill>
                <a:latin typeface="Lucida Console" charset="0"/>
              </a:rPr>
              <a:t>climbon_application</a:t>
            </a:r>
            <a:endParaRPr lang="en-US" sz="1100" dirty="0">
              <a:solidFill>
                <a:srgbClr val="E7E6E6"/>
              </a:solidFill>
              <a:latin typeface="Lucida Consol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19851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Shape 46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API Connect – Third Party OAuth Support</a:t>
            </a:r>
            <a:endParaRPr lang="en-US" dirty="0"/>
          </a:p>
        </p:txBody>
      </p:sp>
      <p:sp>
        <p:nvSpPr>
          <p:cNvPr id="464" name="Shape 464"/>
          <p:cNvSpPr>
            <a:spLocks noGrp="1"/>
          </p:cNvSpPr>
          <p:nvPr>
            <p:ph type="body" idx="1"/>
          </p:nvPr>
        </p:nvSpPr>
        <p:spPr>
          <a:xfrm>
            <a:off x="293688" y="901699"/>
            <a:ext cx="5571853" cy="4116349"/>
          </a:xfrm>
        </p:spPr>
        <p:txBody>
          <a:bodyPr>
            <a:normAutofit fontScale="92500"/>
          </a:bodyPr>
          <a:lstStyle/>
          <a:p>
            <a:r>
              <a:rPr lang="en-US" b="1" dirty="0" smtClean="0"/>
              <a:t>(Third Party) Authorization server</a:t>
            </a:r>
            <a:r>
              <a:rPr lang="en-US" dirty="0" smtClean="0"/>
              <a:t>: API Connect does not play any role (optionally proxy request)</a:t>
            </a:r>
            <a:endParaRPr lang="en-US" b="1" dirty="0" smtClean="0"/>
          </a:p>
          <a:p>
            <a:r>
              <a:rPr lang="en-US" b="1" dirty="0" smtClean="0"/>
              <a:t>Resource server</a:t>
            </a:r>
            <a:r>
              <a:rPr lang="en-US" dirty="0" smtClean="0"/>
              <a:t>: enforce API access using access tokens generated by third party OAuth </a:t>
            </a:r>
            <a:r>
              <a:rPr lang="en-US" dirty="0"/>
              <a:t>providers </a:t>
            </a:r>
            <a:r>
              <a:rPr lang="en-US" dirty="0" smtClean="0"/>
              <a:t>via </a:t>
            </a:r>
            <a:r>
              <a:rPr lang="en-US" b="1" dirty="0" smtClean="0"/>
              <a:t>Introspection endpoint </a:t>
            </a:r>
            <a:r>
              <a:rPr lang="en-US" dirty="0" smtClean="0"/>
              <a:t>(Consumer API definition)</a:t>
            </a:r>
          </a:p>
          <a:p>
            <a:pPr lvl="1"/>
            <a:r>
              <a:rPr lang="en-US" dirty="0" smtClean="0"/>
              <a:t>Validate token </a:t>
            </a:r>
            <a:r>
              <a:rPr lang="en-US" dirty="0"/>
              <a:t>from third-party OAuth </a:t>
            </a:r>
            <a:r>
              <a:rPr lang="en-US" dirty="0" smtClean="0"/>
              <a:t>provider</a:t>
            </a:r>
            <a:endParaRPr lang="en-US" b="1" dirty="0" smtClean="0"/>
          </a:p>
          <a:p>
            <a:r>
              <a:rPr lang="en-US" b="1" dirty="0" smtClean="0"/>
              <a:t>Dev Portal</a:t>
            </a:r>
            <a:r>
              <a:rPr lang="en-US" dirty="0" smtClean="0"/>
              <a:t>: event hooks when new applications created within dev portal to synchronize client id, client secret &amp; redirect URI to external OAuth server </a:t>
            </a:r>
            <a:r>
              <a:rPr lang="en-US" i="1" dirty="0" smtClean="0"/>
              <a:t>(requires custom implementation to integrate with third-party OAuth server)</a:t>
            </a:r>
            <a:endParaRPr lang="en-US" i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0498" y="776247"/>
            <a:ext cx="2586302" cy="4241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428029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Shape 57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Dev Portal – sync client credentials</a:t>
            </a:r>
            <a:endParaRPr lang="en-US"/>
          </a:p>
        </p:txBody>
      </p:sp>
      <p:sp>
        <p:nvSpPr>
          <p:cNvPr id="577" name="Shape 577"/>
          <p:cNvSpPr>
            <a:spLocks noGrp="1"/>
          </p:cNvSpPr>
          <p:nvPr>
            <p:ph type="body" sz="half" idx="1"/>
          </p:nvPr>
        </p:nvSpPr>
        <p:spPr>
          <a:xfrm>
            <a:off x="293688" y="901700"/>
            <a:ext cx="4236271" cy="3692525"/>
          </a:xfrm>
        </p:spPr>
        <p:txBody>
          <a:bodyPr/>
          <a:lstStyle/>
          <a:p>
            <a:r>
              <a:rPr lang="en-US" smtClean="0"/>
              <a:t>Dev portal provides rules engine or </a:t>
            </a:r>
            <a:r>
              <a:rPr lang="en-US" dirty="0" err="1" smtClean="0"/>
              <a:t>drupal</a:t>
            </a:r>
            <a:r>
              <a:rPr lang="en-US" dirty="0" smtClean="0"/>
              <a:t> modules to capture app credential events (creating / update / deleting ) client id, client secret &amp; redirect URI.</a:t>
            </a:r>
          </a:p>
          <a:p>
            <a:endParaRPr lang="en-US" dirty="0" smtClean="0"/>
          </a:p>
          <a:p>
            <a:r>
              <a:rPr lang="en-US" dirty="0" smtClean="0"/>
              <a:t>IBM provides sample Drupal plugin - need to enhance to integrate with third-party OAuth server</a:t>
            </a:r>
            <a:endParaRPr lang="en-US" dirty="0"/>
          </a:p>
        </p:txBody>
      </p:sp>
      <p:sp>
        <p:nvSpPr>
          <p:cNvPr id="578" name="Shape 578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is-IS" smtClean="0"/>
              <a:pPr/>
              <a:t>31</a:t>
            </a:fld>
            <a:endParaRPr lang="is-IS"/>
          </a:p>
        </p:txBody>
      </p:sp>
      <p:sp>
        <p:nvSpPr>
          <p:cNvPr id="579" name="Shape 579"/>
          <p:cNvSpPr/>
          <p:nvPr/>
        </p:nvSpPr>
        <p:spPr>
          <a:xfrm>
            <a:off x="5262166" y="1074755"/>
            <a:ext cx="3668488" cy="15138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20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case "/app/create”</a:t>
            </a:r>
          </a:p>
          <a:p>
            <a:pPr>
              <a:defRPr sz="12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case "/app/update”</a:t>
            </a:r>
          </a:p>
          <a:p>
            <a:pPr>
              <a:defRPr sz="12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case "/app/delete”</a:t>
            </a:r>
          </a:p>
          <a:p>
            <a:pPr>
              <a:defRPr sz="12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case "/app/creds/create”</a:t>
            </a:r>
          </a:p>
          <a:p>
            <a:pPr>
              <a:defRPr sz="12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case "/app/creds/update”</a:t>
            </a:r>
          </a:p>
          <a:p>
            <a:pPr>
              <a:defRPr sz="12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case "/app/creds/delete”</a:t>
            </a:r>
          </a:p>
          <a:p>
            <a:pPr>
              <a:defRPr sz="12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case "/app/creds/clientid/reset”</a:t>
            </a:r>
          </a:p>
          <a:p>
            <a:pPr>
              <a:defRPr sz="12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case "/app/creds/clientsecret/reset"</a:t>
            </a:r>
          </a:p>
        </p:txBody>
      </p:sp>
      <p:pic>
        <p:nvPicPr>
          <p:cNvPr id="580" name="image21.t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62166" y="2753600"/>
            <a:ext cx="1519223" cy="167279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01650593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Shape 46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API Connect: End-to-End Flow</a:t>
            </a:r>
            <a:endParaRPr lang="en-US" dirty="0"/>
          </a:p>
        </p:txBody>
      </p:sp>
      <p:sp>
        <p:nvSpPr>
          <p:cNvPr id="468" name="Shape 468"/>
          <p:cNvSpPr/>
          <p:nvPr/>
        </p:nvSpPr>
        <p:spPr>
          <a:xfrm>
            <a:off x="2424553" y="3582963"/>
            <a:ext cx="4799691" cy="278720"/>
          </a:xfrm>
          <a:prstGeom prst="roundRect">
            <a:avLst>
              <a:gd name="adj" fmla="val 50000"/>
            </a:avLst>
          </a:prstGeom>
          <a:solidFill>
            <a:srgbClr val="70BF41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308074">
              <a:defRPr sz="1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469" name="Shape 469"/>
          <p:cNvSpPr/>
          <p:nvPr/>
        </p:nvSpPr>
        <p:spPr>
          <a:xfrm>
            <a:off x="2393856" y="3578559"/>
            <a:ext cx="476251" cy="278720"/>
          </a:xfrm>
          <a:prstGeom prst="rect">
            <a:avLst/>
          </a:prstGeom>
          <a:solidFill>
            <a:srgbClr val="70BF41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308074">
              <a:defRPr sz="1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470" name="Shape 470"/>
          <p:cNvSpPr/>
          <p:nvPr/>
        </p:nvSpPr>
        <p:spPr>
          <a:xfrm>
            <a:off x="2372623" y="3641023"/>
            <a:ext cx="4779437" cy="142881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308074">
              <a:defRPr sz="1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471" name="Shape 471"/>
          <p:cNvSpPr/>
          <p:nvPr/>
        </p:nvSpPr>
        <p:spPr>
          <a:xfrm flipH="1">
            <a:off x="2317668" y="3817701"/>
            <a:ext cx="198317" cy="1"/>
          </a:xfrm>
          <a:prstGeom prst="line">
            <a:avLst/>
          </a:prstGeom>
          <a:ln w="101600">
            <a:solidFill>
              <a:srgbClr val="70BF41"/>
            </a:solidFill>
            <a:miter lim="400000"/>
            <a:tailEnd type="triangle"/>
          </a:ln>
        </p:spPr>
        <p:txBody>
          <a:bodyPr lIns="45719" rIns="45719"/>
          <a:lstStyle/>
          <a:p>
            <a:endParaRPr/>
          </a:p>
        </p:txBody>
      </p:sp>
      <p:graphicFrame>
        <p:nvGraphicFramePr>
          <p:cNvPr id="472" name="Chart 472"/>
          <p:cNvGraphicFramePr/>
          <p:nvPr/>
        </p:nvGraphicFramePr>
        <p:xfrm>
          <a:off x="5116837" y="2297221"/>
          <a:ext cx="517363" cy="5173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73" name="Shape 473"/>
          <p:cNvSpPr/>
          <p:nvPr/>
        </p:nvSpPr>
        <p:spPr>
          <a:xfrm>
            <a:off x="5160738" y="2341776"/>
            <a:ext cx="429067" cy="429067"/>
          </a:xfrm>
          <a:prstGeom prst="ellipse">
            <a:avLst/>
          </a:prstGeom>
          <a:solidFill>
            <a:srgbClr val="FFC000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219075">
              <a:defRPr sz="1500">
                <a:solidFill>
                  <a:srgbClr val="00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grpSp>
        <p:nvGrpSpPr>
          <p:cNvPr id="476" name="Group 476"/>
          <p:cNvGrpSpPr/>
          <p:nvPr/>
        </p:nvGrpSpPr>
        <p:grpSpPr>
          <a:xfrm>
            <a:off x="5235595" y="2450939"/>
            <a:ext cx="279349" cy="252614"/>
            <a:chOff x="0" y="0"/>
            <a:chExt cx="279347" cy="252612"/>
          </a:xfrm>
        </p:grpSpPr>
        <p:sp>
          <p:nvSpPr>
            <p:cNvPr id="474" name="Shape 474"/>
            <p:cNvSpPr/>
            <p:nvPr/>
          </p:nvSpPr>
          <p:spPr>
            <a:xfrm>
              <a:off x="43647" y="43647"/>
              <a:ext cx="198223" cy="1090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173" y="21600"/>
                  </a:moveTo>
                  <a:cubicBezTo>
                    <a:pt x="4936" y="17500"/>
                    <a:pt x="6068" y="13368"/>
                    <a:pt x="8203" y="11360"/>
                  </a:cubicBezTo>
                  <a:cubicBezTo>
                    <a:pt x="10985" y="8744"/>
                    <a:pt x="14406" y="10723"/>
                    <a:pt x="15846" y="15781"/>
                  </a:cubicBezTo>
                  <a:cubicBezTo>
                    <a:pt x="16375" y="17643"/>
                    <a:pt x="16560" y="19661"/>
                    <a:pt x="16447" y="21600"/>
                  </a:cubicBezTo>
                  <a:lnTo>
                    <a:pt x="21600" y="21600"/>
                  </a:lnTo>
                  <a:lnTo>
                    <a:pt x="21571" y="17754"/>
                  </a:lnTo>
                  <a:cubicBezTo>
                    <a:pt x="21571" y="17754"/>
                    <a:pt x="21161" y="17572"/>
                    <a:pt x="19790" y="17343"/>
                  </a:cubicBezTo>
                  <a:cubicBezTo>
                    <a:pt x="19573" y="15302"/>
                    <a:pt x="19148" y="13321"/>
                    <a:pt x="18507" y="11514"/>
                  </a:cubicBezTo>
                  <a:cubicBezTo>
                    <a:pt x="19188" y="10049"/>
                    <a:pt x="19593" y="9131"/>
                    <a:pt x="19593" y="9131"/>
                  </a:cubicBezTo>
                  <a:lnTo>
                    <a:pt x="17513" y="4842"/>
                  </a:lnTo>
                  <a:cubicBezTo>
                    <a:pt x="17513" y="4842"/>
                    <a:pt x="16941" y="5606"/>
                    <a:pt x="16045" y="6872"/>
                  </a:cubicBezTo>
                  <a:cubicBezTo>
                    <a:pt x="15068" y="5630"/>
                    <a:pt x="13986" y="4778"/>
                    <a:pt x="12865" y="4311"/>
                  </a:cubicBezTo>
                  <a:cubicBezTo>
                    <a:pt x="12777" y="1700"/>
                    <a:pt x="12701" y="0"/>
                    <a:pt x="12701" y="0"/>
                  </a:cubicBezTo>
                  <a:lnTo>
                    <a:pt x="9290" y="86"/>
                  </a:lnTo>
                  <a:cubicBezTo>
                    <a:pt x="9290" y="86"/>
                    <a:pt x="9190" y="1696"/>
                    <a:pt x="9064" y="4188"/>
                  </a:cubicBezTo>
                  <a:cubicBezTo>
                    <a:pt x="7941" y="4583"/>
                    <a:pt x="6851" y="5355"/>
                    <a:pt x="5857" y="6521"/>
                  </a:cubicBezTo>
                  <a:cubicBezTo>
                    <a:pt x="5052" y="5284"/>
                    <a:pt x="4547" y="4547"/>
                    <a:pt x="4547" y="4547"/>
                  </a:cubicBezTo>
                  <a:lnTo>
                    <a:pt x="2188" y="8328"/>
                  </a:lnTo>
                  <a:cubicBezTo>
                    <a:pt x="2188" y="8328"/>
                    <a:pt x="2608" y="9368"/>
                    <a:pt x="3304" y="10999"/>
                  </a:cubicBezTo>
                  <a:cubicBezTo>
                    <a:pt x="2619" y="12782"/>
                    <a:pt x="2149" y="14755"/>
                    <a:pt x="1892" y="16803"/>
                  </a:cubicBezTo>
                  <a:cubicBezTo>
                    <a:pt x="458" y="16950"/>
                    <a:pt x="0" y="17079"/>
                    <a:pt x="0" y="17079"/>
                  </a:cubicBezTo>
                  <a:lnTo>
                    <a:pt x="34" y="21600"/>
                  </a:lnTo>
                  <a:cubicBezTo>
                    <a:pt x="34" y="21600"/>
                    <a:pt x="5173" y="21600"/>
                    <a:pt x="5173" y="21600"/>
                  </a:cubicBezTo>
                  <a:close/>
                </a:path>
              </a:pathLst>
            </a:custGeom>
            <a:solidFill>
              <a:srgbClr val="0365C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1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475" name="Shape 475"/>
            <p:cNvSpPr/>
            <p:nvPr/>
          </p:nvSpPr>
          <p:spPr>
            <a:xfrm>
              <a:off x="0" y="0"/>
              <a:ext cx="279348" cy="2526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250" y="1446"/>
                  </a:moveTo>
                  <a:lnTo>
                    <a:pt x="1350" y="1446"/>
                  </a:lnTo>
                  <a:lnTo>
                    <a:pt x="1350" y="14136"/>
                  </a:lnTo>
                  <a:lnTo>
                    <a:pt x="20250" y="14136"/>
                  </a:lnTo>
                  <a:cubicBezTo>
                    <a:pt x="20250" y="14136"/>
                    <a:pt x="20250" y="1446"/>
                    <a:pt x="20250" y="1446"/>
                  </a:cubicBezTo>
                  <a:close/>
                  <a:moveTo>
                    <a:pt x="21600" y="1493"/>
                  </a:moveTo>
                  <a:lnTo>
                    <a:pt x="21600" y="15629"/>
                  </a:lnTo>
                  <a:cubicBezTo>
                    <a:pt x="21600" y="16453"/>
                    <a:pt x="20996" y="17121"/>
                    <a:pt x="20250" y="17121"/>
                  </a:cubicBezTo>
                  <a:lnTo>
                    <a:pt x="1350" y="17121"/>
                  </a:lnTo>
                  <a:cubicBezTo>
                    <a:pt x="604" y="17121"/>
                    <a:pt x="0" y="16453"/>
                    <a:pt x="0" y="15629"/>
                  </a:cubicBezTo>
                  <a:lnTo>
                    <a:pt x="0" y="1493"/>
                  </a:lnTo>
                  <a:cubicBezTo>
                    <a:pt x="0" y="668"/>
                    <a:pt x="604" y="0"/>
                    <a:pt x="1350" y="0"/>
                  </a:cubicBezTo>
                  <a:lnTo>
                    <a:pt x="20250" y="0"/>
                  </a:lnTo>
                  <a:cubicBezTo>
                    <a:pt x="20996" y="0"/>
                    <a:pt x="21600" y="668"/>
                    <a:pt x="21600" y="1493"/>
                  </a:cubicBezTo>
                  <a:close/>
                  <a:moveTo>
                    <a:pt x="8120" y="17868"/>
                  </a:moveTo>
                  <a:lnTo>
                    <a:pt x="13520" y="17868"/>
                  </a:lnTo>
                  <a:cubicBezTo>
                    <a:pt x="13520" y="17868"/>
                    <a:pt x="13355" y="18828"/>
                    <a:pt x="13522" y="19785"/>
                  </a:cubicBezTo>
                  <a:cubicBezTo>
                    <a:pt x="13681" y="20692"/>
                    <a:pt x="14173" y="21600"/>
                    <a:pt x="14173" y="21600"/>
                  </a:cubicBezTo>
                  <a:lnTo>
                    <a:pt x="7427" y="21600"/>
                  </a:lnTo>
                  <a:cubicBezTo>
                    <a:pt x="7427" y="21600"/>
                    <a:pt x="7938" y="20739"/>
                    <a:pt x="8111" y="19806"/>
                  </a:cubicBezTo>
                  <a:cubicBezTo>
                    <a:pt x="8284" y="18873"/>
                    <a:pt x="8120" y="17868"/>
                    <a:pt x="8120" y="17868"/>
                  </a:cubicBezTo>
                  <a:close/>
                </a:path>
              </a:pathLst>
            </a:custGeom>
            <a:solidFill>
              <a:srgbClr val="0365C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1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</p:grpSp>
      <p:pic>
        <p:nvPicPr>
          <p:cNvPr id="477" name="image9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26257" y="3538144"/>
            <a:ext cx="673428" cy="353550"/>
          </a:xfrm>
          <a:prstGeom prst="rect">
            <a:avLst/>
          </a:prstGeom>
          <a:ln w="12700">
            <a:miter lim="400000"/>
          </a:ln>
        </p:spPr>
      </p:pic>
      <p:sp>
        <p:nvSpPr>
          <p:cNvPr id="478" name="Shape 478"/>
          <p:cNvSpPr/>
          <p:nvPr/>
        </p:nvSpPr>
        <p:spPr>
          <a:xfrm>
            <a:off x="2515985" y="4034030"/>
            <a:ext cx="1722404" cy="5455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6788" tIns="26788" rIns="26788" bIns="26788">
            <a:spAutoFit/>
          </a:bodyPr>
          <a:lstStyle/>
          <a:p>
            <a:pPr algn="ctr" defTabSz="308074">
              <a:defRPr sz="1000" b="1">
                <a:solidFill>
                  <a:srgbClr val="174F86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API Gateway</a:t>
            </a:r>
            <a:endParaRPr sz="2000"/>
          </a:p>
          <a:p>
            <a:pPr marL="64293" indent="-64293" defTabSz="308074">
              <a:buSzPct val="100000"/>
              <a:buFont typeface="Arial"/>
              <a:buChar char="•"/>
              <a:defRPr sz="800">
                <a:solidFill>
                  <a:srgbClr val="000000"/>
                </a:solidFill>
              </a:defRPr>
            </a:pPr>
            <a:r>
              <a:t>API Enforcement </a:t>
            </a:r>
            <a:endParaRPr sz="1200">
              <a:solidFill>
                <a:srgbClr val="53585F"/>
              </a:solidFill>
            </a:endParaRPr>
          </a:p>
          <a:p>
            <a:pPr marL="64293" indent="-64293" defTabSz="308074">
              <a:buSzPct val="100000"/>
              <a:buFont typeface="Arial"/>
              <a:buChar char="•"/>
              <a:defRPr sz="800">
                <a:solidFill>
                  <a:srgbClr val="000000"/>
                </a:solidFill>
              </a:defRPr>
            </a:pPr>
            <a:r>
              <a:t>Traffic Management</a:t>
            </a:r>
            <a:endParaRPr sz="1200">
              <a:solidFill>
                <a:srgbClr val="53585F"/>
              </a:solidFill>
            </a:endParaRPr>
          </a:p>
          <a:p>
            <a:pPr marL="64293" indent="-64293" defTabSz="308074">
              <a:buSzPct val="100000"/>
              <a:buFont typeface="Arial"/>
              <a:buChar char="•"/>
              <a:defRPr sz="800">
                <a:solidFill>
                  <a:srgbClr val="000000"/>
                </a:solidFill>
              </a:defRPr>
            </a:pPr>
            <a:r>
              <a:t>Mediation</a:t>
            </a:r>
          </a:p>
        </p:txBody>
      </p:sp>
      <p:sp>
        <p:nvSpPr>
          <p:cNvPr id="479" name="Shape 479"/>
          <p:cNvSpPr/>
          <p:nvPr/>
        </p:nvSpPr>
        <p:spPr>
          <a:xfrm>
            <a:off x="1427099" y="1479362"/>
            <a:ext cx="1163768" cy="1551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6788" tIns="26788" rIns="26788" bIns="26788" anchor="ctr">
            <a:spAutoFit/>
          </a:bodyPr>
          <a:lstStyle>
            <a:lvl1pPr algn="ctr" defTabSz="308074">
              <a:defRPr sz="700">
                <a:solidFill>
                  <a:srgbClr val="174F86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App Developer</a:t>
            </a:r>
          </a:p>
        </p:txBody>
      </p:sp>
      <p:sp>
        <p:nvSpPr>
          <p:cNvPr id="480" name="Shape 480"/>
          <p:cNvSpPr/>
          <p:nvPr/>
        </p:nvSpPr>
        <p:spPr>
          <a:xfrm>
            <a:off x="1666220" y="3914612"/>
            <a:ext cx="593501" cy="1551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6788" tIns="26788" rIns="26788" bIns="26788" anchor="ctr">
            <a:spAutoFit/>
          </a:bodyPr>
          <a:lstStyle>
            <a:lvl1pPr algn="ctr" defTabSz="308074">
              <a:defRPr sz="700">
                <a:solidFill>
                  <a:srgbClr val="174F86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Application</a:t>
            </a:r>
          </a:p>
        </p:txBody>
      </p:sp>
      <p:sp>
        <p:nvSpPr>
          <p:cNvPr id="481" name="Shape 481"/>
          <p:cNvSpPr/>
          <p:nvPr/>
        </p:nvSpPr>
        <p:spPr>
          <a:xfrm>
            <a:off x="464931" y="3863812"/>
            <a:ext cx="593501" cy="2567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6788" tIns="26788" rIns="26788" bIns="26788" anchor="ctr">
            <a:spAutoFit/>
          </a:bodyPr>
          <a:lstStyle/>
          <a:p>
            <a:pPr algn="ctr" defTabSz="308074">
              <a:defRPr sz="700">
                <a:solidFill>
                  <a:srgbClr val="174F86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Application</a:t>
            </a:r>
            <a:br/>
            <a:r>
              <a:t>User</a:t>
            </a:r>
          </a:p>
        </p:txBody>
      </p:sp>
      <p:sp>
        <p:nvSpPr>
          <p:cNvPr id="482" name="Shape 482"/>
          <p:cNvSpPr/>
          <p:nvPr/>
        </p:nvSpPr>
        <p:spPr>
          <a:xfrm>
            <a:off x="6616096" y="3968841"/>
            <a:ext cx="1938867" cy="43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6788" tIns="26788" rIns="26788" bIns="26788">
            <a:spAutoFit/>
          </a:bodyPr>
          <a:lstStyle/>
          <a:p>
            <a:pPr algn="ctr" defTabSz="308074">
              <a:defRPr sz="1000" b="1">
                <a:solidFill>
                  <a:srgbClr val="174F86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Target Endpoint</a:t>
            </a:r>
            <a:endParaRPr sz="2000"/>
          </a:p>
          <a:p>
            <a:pPr marL="64293" indent="-64293" algn="ctr" defTabSz="308074">
              <a:buSzPct val="100000"/>
              <a:buFont typeface="Arial"/>
              <a:buChar char="•"/>
              <a:defRPr sz="800">
                <a:solidFill>
                  <a:srgbClr val="000000"/>
                </a:solidFill>
              </a:defRPr>
            </a:pPr>
            <a:r>
              <a:t>The “brains” of the API or Microservice, performs the business logic.</a:t>
            </a:r>
          </a:p>
        </p:txBody>
      </p:sp>
      <p:sp>
        <p:nvSpPr>
          <p:cNvPr id="483" name="Shape 483"/>
          <p:cNvSpPr/>
          <p:nvPr/>
        </p:nvSpPr>
        <p:spPr>
          <a:xfrm flipH="1" flipV="1">
            <a:off x="3650284" y="1614281"/>
            <a:ext cx="1402011" cy="795650"/>
          </a:xfrm>
          <a:prstGeom prst="line">
            <a:avLst/>
          </a:prstGeom>
          <a:ln w="12700">
            <a:solidFill>
              <a:srgbClr val="A6AAA9"/>
            </a:solidFill>
            <a:miter lim="400000"/>
            <a:headEnd type="triangle"/>
            <a:tailEnd type="triangle"/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487" name="Group 487"/>
          <p:cNvGrpSpPr/>
          <p:nvPr/>
        </p:nvGrpSpPr>
        <p:grpSpPr>
          <a:xfrm>
            <a:off x="3044459" y="1147536"/>
            <a:ext cx="585856" cy="585855"/>
            <a:chOff x="-1" y="-1"/>
            <a:chExt cx="585854" cy="585854"/>
          </a:xfrm>
        </p:grpSpPr>
        <p:graphicFrame>
          <p:nvGraphicFramePr>
            <p:cNvPr id="484" name="Chart 484"/>
            <p:cNvGraphicFramePr/>
            <p:nvPr/>
          </p:nvGraphicFramePr>
          <p:xfrm>
            <a:off x="45311" y="41984"/>
            <a:ext cx="501172" cy="50117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sp>
          <p:nvSpPr>
            <p:cNvPr id="485" name="Shape 485"/>
            <p:cNvSpPr/>
            <p:nvPr/>
          </p:nvSpPr>
          <p:spPr>
            <a:xfrm rot="13220143">
              <a:off x="85106" y="85106"/>
              <a:ext cx="415639" cy="415639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219075">
                <a:defRPr sz="1500">
                  <a:solidFill>
                    <a:srgbClr val="000000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486" name="Shape 486"/>
            <p:cNvSpPr/>
            <p:nvPr/>
          </p:nvSpPr>
          <p:spPr>
            <a:xfrm>
              <a:off x="160580" y="161464"/>
              <a:ext cx="264692" cy="2737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645" y="0"/>
                  </a:moveTo>
                  <a:cubicBezTo>
                    <a:pt x="2654" y="0"/>
                    <a:pt x="1839" y="771"/>
                    <a:pt x="1839" y="1729"/>
                  </a:cubicBezTo>
                  <a:cubicBezTo>
                    <a:pt x="1839" y="2688"/>
                    <a:pt x="2654" y="3459"/>
                    <a:pt x="3645" y="3459"/>
                  </a:cubicBezTo>
                  <a:cubicBezTo>
                    <a:pt x="4636" y="3459"/>
                    <a:pt x="5434" y="2688"/>
                    <a:pt x="5434" y="1729"/>
                  </a:cubicBezTo>
                  <a:cubicBezTo>
                    <a:pt x="5434" y="771"/>
                    <a:pt x="4636" y="0"/>
                    <a:pt x="3645" y="0"/>
                  </a:cubicBezTo>
                  <a:close/>
                  <a:moveTo>
                    <a:pt x="17955" y="0"/>
                  </a:moveTo>
                  <a:cubicBezTo>
                    <a:pt x="16964" y="0"/>
                    <a:pt x="16166" y="771"/>
                    <a:pt x="16166" y="1729"/>
                  </a:cubicBezTo>
                  <a:cubicBezTo>
                    <a:pt x="16166" y="2688"/>
                    <a:pt x="16964" y="3459"/>
                    <a:pt x="17955" y="3459"/>
                  </a:cubicBezTo>
                  <a:cubicBezTo>
                    <a:pt x="18946" y="3459"/>
                    <a:pt x="19761" y="2688"/>
                    <a:pt x="19761" y="1729"/>
                  </a:cubicBezTo>
                  <a:cubicBezTo>
                    <a:pt x="19761" y="771"/>
                    <a:pt x="18946" y="0"/>
                    <a:pt x="17955" y="0"/>
                  </a:cubicBezTo>
                  <a:close/>
                  <a:moveTo>
                    <a:pt x="10614" y="3703"/>
                  </a:moveTo>
                  <a:cubicBezTo>
                    <a:pt x="9623" y="3703"/>
                    <a:pt x="8809" y="4474"/>
                    <a:pt x="8809" y="5433"/>
                  </a:cubicBezTo>
                  <a:cubicBezTo>
                    <a:pt x="8809" y="6391"/>
                    <a:pt x="9623" y="7178"/>
                    <a:pt x="10614" y="7178"/>
                  </a:cubicBezTo>
                  <a:cubicBezTo>
                    <a:pt x="11605" y="7178"/>
                    <a:pt x="12403" y="6391"/>
                    <a:pt x="12403" y="5433"/>
                  </a:cubicBezTo>
                  <a:cubicBezTo>
                    <a:pt x="12403" y="4474"/>
                    <a:pt x="11605" y="3703"/>
                    <a:pt x="10614" y="3703"/>
                  </a:cubicBezTo>
                  <a:close/>
                  <a:moveTo>
                    <a:pt x="1131" y="4356"/>
                  </a:moveTo>
                  <a:cubicBezTo>
                    <a:pt x="510" y="4356"/>
                    <a:pt x="0" y="4833"/>
                    <a:pt x="0" y="5433"/>
                  </a:cubicBezTo>
                  <a:lnTo>
                    <a:pt x="0" y="9772"/>
                  </a:lnTo>
                  <a:cubicBezTo>
                    <a:pt x="0" y="10372"/>
                    <a:pt x="510" y="10849"/>
                    <a:pt x="1131" y="10849"/>
                  </a:cubicBezTo>
                  <a:cubicBezTo>
                    <a:pt x="1225" y="10849"/>
                    <a:pt x="1313" y="10837"/>
                    <a:pt x="1401" y="10816"/>
                  </a:cubicBezTo>
                  <a:lnTo>
                    <a:pt x="1401" y="16804"/>
                  </a:lnTo>
                  <a:cubicBezTo>
                    <a:pt x="1401" y="17404"/>
                    <a:pt x="1894" y="17880"/>
                    <a:pt x="2514" y="17880"/>
                  </a:cubicBezTo>
                  <a:cubicBezTo>
                    <a:pt x="3135" y="17880"/>
                    <a:pt x="3645" y="17403"/>
                    <a:pt x="3645" y="16804"/>
                  </a:cubicBezTo>
                  <a:cubicBezTo>
                    <a:pt x="3645" y="17403"/>
                    <a:pt x="4138" y="17880"/>
                    <a:pt x="4759" y="17880"/>
                  </a:cubicBezTo>
                  <a:cubicBezTo>
                    <a:pt x="5379" y="17880"/>
                    <a:pt x="5889" y="17403"/>
                    <a:pt x="5889" y="16804"/>
                  </a:cubicBezTo>
                  <a:cubicBezTo>
                    <a:pt x="5889" y="16804"/>
                    <a:pt x="5889" y="9103"/>
                    <a:pt x="5889" y="9103"/>
                  </a:cubicBezTo>
                  <a:cubicBezTo>
                    <a:pt x="5889" y="8235"/>
                    <a:pt x="6472" y="7480"/>
                    <a:pt x="7290" y="7162"/>
                  </a:cubicBezTo>
                  <a:lnTo>
                    <a:pt x="7290" y="5433"/>
                  </a:lnTo>
                  <a:cubicBezTo>
                    <a:pt x="7290" y="4833"/>
                    <a:pt x="6780" y="4356"/>
                    <a:pt x="6159" y="4356"/>
                  </a:cubicBezTo>
                  <a:cubicBezTo>
                    <a:pt x="6074" y="4356"/>
                    <a:pt x="5982" y="4356"/>
                    <a:pt x="5889" y="4356"/>
                  </a:cubicBezTo>
                  <a:lnTo>
                    <a:pt x="1164" y="4356"/>
                  </a:lnTo>
                  <a:cubicBezTo>
                    <a:pt x="1150" y="4356"/>
                    <a:pt x="1145" y="4356"/>
                    <a:pt x="1131" y="4356"/>
                  </a:cubicBezTo>
                  <a:close/>
                  <a:moveTo>
                    <a:pt x="15441" y="4356"/>
                  </a:moveTo>
                  <a:cubicBezTo>
                    <a:pt x="14820" y="4356"/>
                    <a:pt x="14327" y="4833"/>
                    <a:pt x="14327" y="5433"/>
                  </a:cubicBezTo>
                  <a:lnTo>
                    <a:pt x="14327" y="7162"/>
                  </a:lnTo>
                  <a:cubicBezTo>
                    <a:pt x="15145" y="7480"/>
                    <a:pt x="15711" y="8235"/>
                    <a:pt x="15711" y="9103"/>
                  </a:cubicBezTo>
                  <a:lnTo>
                    <a:pt x="15711" y="16804"/>
                  </a:lnTo>
                  <a:cubicBezTo>
                    <a:pt x="15711" y="17404"/>
                    <a:pt x="16221" y="17880"/>
                    <a:pt x="16841" y="17880"/>
                  </a:cubicBezTo>
                  <a:cubicBezTo>
                    <a:pt x="17461" y="17880"/>
                    <a:pt x="17955" y="17403"/>
                    <a:pt x="17955" y="16804"/>
                  </a:cubicBezTo>
                  <a:cubicBezTo>
                    <a:pt x="17955" y="17403"/>
                    <a:pt x="18465" y="17880"/>
                    <a:pt x="19086" y="17880"/>
                  </a:cubicBezTo>
                  <a:cubicBezTo>
                    <a:pt x="19706" y="17880"/>
                    <a:pt x="20216" y="17403"/>
                    <a:pt x="20216" y="16804"/>
                  </a:cubicBezTo>
                  <a:lnTo>
                    <a:pt x="20216" y="10816"/>
                  </a:lnTo>
                  <a:cubicBezTo>
                    <a:pt x="20303" y="10837"/>
                    <a:pt x="20392" y="10849"/>
                    <a:pt x="20486" y="10849"/>
                  </a:cubicBezTo>
                  <a:cubicBezTo>
                    <a:pt x="21106" y="10849"/>
                    <a:pt x="21600" y="10372"/>
                    <a:pt x="21600" y="9772"/>
                  </a:cubicBezTo>
                  <a:lnTo>
                    <a:pt x="21600" y="7570"/>
                  </a:lnTo>
                  <a:cubicBezTo>
                    <a:pt x="21600" y="7570"/>
                    <a:pt x="21600" y="5433"/>
                    <a:pt x="21600" y="5433"/>
                  </a:cubicBezTo>
                  <a:cubicBezTo>
                    <a:pt x="21600" y="4833"/>
                    <a:pt x="21106" y="4356"/>
                    <a:pt x="20486" y="4356"/>
                  </a:cubicBezTo>
                  <a:cubicBezTo>
                    <a:pt x="20400" y="4356"/>
                    <a:pt x="20309" y="4356"/>
                    <a:pt x="20216" y="4356"/>
                  </a:cubicBezTo>
                  <a:lnTo>
                    <a:pt x="15491" y="4356"/>
                  </a:lnTo>
                  <a:cubicBezTo>
                    <a:pt x="15477" y="4356"/>
                    <a:pt x="15455" y="4356"/>
                    <a:pt x="15441" y="4356"/>
                  </a:cubicBezTo>
                  <a:close/>
                  <a:moveTo>
                    <a:pt x="8100" y="8059"/>
                  </a:moveTo>
                  <a:cubicBezTo>
                    <a:pt x="7480" y="8059"/>
                    <a:pt x="6969" y="8536"/>
                    <a:pt x="6969" y="9136"/>
                  </a:cubicBezTo>
                  <a:lnTo>
                    <a:pt x="6969" y="13476"/>
                  </a:lnTo>
                  <a:cubicBezTo>
                    <a:pt x="6969" y="14075"/>
                    <a:pt x="7480" y="14552"/>
                    <a:pt x="8100" y="14552"/>
                  </a:cubicBezTo>
                  <a:cubicBezTo>
                    <a:pt x="8194" y="14552"/>
                    <a:pt x="8283" y="14541"/>
                    <a:pt x="8370" y="14520"/>
                  </a:cubicBezTo>
                  <a:lnTo>
                    <a:pt x="8370" y="20507"/>
                  </a:lnTo>
                  <a:cubicBezTo>
                    <a:pt x="8370" y="21107"/>
                    <a:pt x="8863" y="21600"/>
                    <a:pt x="9484" y="21600"/>
                  </a:cubicBezTo>
                  <a:cubicBezTo>
                    <a:pt x="10104" y="21600"/>
                    <a:pt x="10614" y="21107"/>
                    <a:pt x="10614" y="20507"/>
                  </a:cubicBezTo>
                  <a:cubicBezTo>
                    <a:pt x="10615" y="21107"/>
                    <a:pt x="11108" y="21600"/>
                    <a:pt x="11728" y="21600"/>
                  </a:cubicBezTo>
                  <a:cubicBezTo>
                    <a:pt x="12348" y="21600"/>
                    <a:pt x="12859" y="21107"/>
                    <a:pt x="12859" y="20507"/>
                  </a:cubicBezTo>
                  <a:lnTo>
                    <a:pt x="12859" y="14520"/>
                  </a:lnTo>
                  <a:cubicBezTo>
                    <a:pt x="12946" y="14541"/>
                    <a:pt x="13035" y="14552"/>
                    <a:pt x="13129" y="14552"/>
                  </a:cubicBezTo>
                  <a:cubicBezTo>
                    <a:pt x="13749" y="14552"/>
                    <a:pt x="14242" y="14075"/>
                    <a:pt x="14242" y="13476"/>
                  </a:cubicBezTo>
                  <a:lnTo>
                    <a:pt x="14242" y="11273"/>
                  </a:lnTo>
                  <a:cubicBezTo>
                    <a:pt x="14242" y="11273"/>
                    <a:pt x="14242" y="9136"/>
                    <a:pt x="14242" y="9136"/>
                  </a:cubicBezTo>
                  <a:cubicBezTo>
                    <a:pt x="14242" y="8536"/>
                    <a:pt x="13749" y="8059"/>
                    <a:pt x="13129" y="8059"/>
                  </a:cubicBezTo>
                  <a:cubicBezTo>
                    <a:pt x="13043" y="8059"/>
                    <a:pt x="12952" y="8059"/>
                    <a:pt x="12859" y="8059"/>
                  </a:cubicBezTo>
                  <a:lnTo>
                    <a:pt x="8134" y="8059"/>
                  </a:lnTo>
                  <a:cubicBezTo>
                    <a:pt x="8119" y="8059"/>
                    <a:pt x="8115" y="8059"/>
                    <a:pt x="8100" y="8059"/>
                  </a:cubicBezTo>
                  <a:close/>
                </a:path>
              </a:pathLst>
            </a:custGeom>
            <a:solidFill>
              <a:srgbClr val="0365C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b">
              <a:noAutofit/>
            </a:bodyPr>
            <a:lstStyle/>
            <a:p>
              <a:pPr algn="ctr" defTabSz="914400">
                <a:lnSpc>
                  <a:spcPct val="80000"/>
                </a:lnSpc>
                <a:spcBef>
                  <a:spcPts val="2000"/>
                </a:spcBef>
                <a:defRPr>
                  <a:solidFill>
                    <a:srgbClr val="333333"/>
                  </a:solidFill>
                  <a:latin typeface="Helvetica Neue Thin"/>
                  <a:ea typeface="Helvetica Neue Thin"/>
                  <a:cs typeface="Helvetica Neue Thin"/>
                  <a:sym typeface="Helvetica Neue Thin"/>
                </a:defRPr>
              </a:pPr>
              <a:endParaRPr/>
            </a:p>
          </p:txBody>
        </p:sp>
      </p:grpSp>
      <p:sp>
        <p:nvSpPr>
          <p:cNvPr id="488" name="Shape 488"/>
          <p:cNvSpPr/>
          <p:nvPr/>
        </p:nvSpPr>
        <p:spPr>
          <a:xfrm>
            <a:off x="4493998" y="2857376"/>
            <a:ext cx="1966931" cy="6598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6788" tIns="26788" rIns="26788" bIns="26788">
            <a:spAutoFit/>
          </a:bodyPr>
          <a:lstStyle/>
          <a:p>
            <a:pPr algn="ctr" defTabSz="308074">
              <a:defRPr sz="1000" b="1">
                <a:solidFill>
                  <a:srgbClr val="174F86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      OAuth Server (Third Party )</a:t>
            </a:r>
            <a:endParaRPr sz="2000"/>
          </a:p>
          <a:p>
            <a:pPr marL="521493" lvl="1" indent="-64293" defTabSz="308074">
              <a:buSzPct val="100000"/>
              <a:buFont typeface="Arial"/>
              <a:buChar char="•"/>
              <a:defRPr sz="800">
                <a:solidFill>
                  <a:srgbClr val="000000"/>
                </a:solidFill>
              </a:defRPr>
            </a:pPr>
            <a:r>
              <a:t>Authentication</a:t>
            </a:r>
            <a:endParaRPr sz="1200">
              <a:solidFill>
                <a:srgbClr val="53585F"/>
              </a:solidFill>
            </a:endParaRPr>
          </a:p>
          <a:p>
            <a:pPr marL="521493" lvl="1" indent="-64293" defTabSz="308074">
              <a:buSzPct val="100000"/>
              <a:buFont typeface="Arial"/>
              <a:buChar char="•"/>
              <a:defRPr sz="800">
                <a:solidFill>
                  <a:srgbClr val="000000"/>
                </a:solidFill>
              </a:defRPr>
            </a:pPr>
            <a:r>
              <a:t>Authorization</a:t>
            </a:r>
            <a:endParaRPr sz="1200">
              <a:solidFill>
                <a:srgbClr val="53585F"/>
              </a:solidFill>
            </a:endParaRPr>
          </a:p>
          <a:p>
            <a:pPr marL="521493" lvl="1" indent="-64293" defTabSz="308074">
              <a:buSzPct val="100000"/>
              <a:buFont typeface="Arial"/>
              <a:buChar char="•"/>
              <a:defRPr sz="800">
                <a:solidFill>
                  <a:srgbClr val="000000"/>
                </a:solidFill>
              </a:defRPr>
            </a:pPr>
            <a:r>
              <a:t>Token management</a:t>
            </a:r>
          </a:p>
        </p:txBody>
      </p:sp>
      <p:grpSp>
        <p:nvGrpSpPr>
          <p:cNvPr id="492" name="Group 492"/>
          <p:cNvGrpSpPr/>
          <p:nvPr/>
        </p:nvGrpSpPr>
        <p:grpSpPr>
          <a:xfrm>
            <a:off x="3078954" y="3455832"/>
            <a:ext cx="517364" cy="517363"/>
            <a:chOff x="0" y="0"/>
            <a:chExt cx="517362" cy="517362"/>
          </a:xfrm>
        </p:grpSpPr>
        <p:graphicFrame>
          <p:nvGraphicFramePr>
            <p:cNvPr id="489" name="Chart 489"/>
            <p:cNvGraphicFramePr/>
            <p:nvPr/>
          </p:nvGraphicFramePr>
          <p:xfrm>
            <a:off x="0" y="0"/>
            <a:ext cx="517363" cy="517363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  <p:sp>
          <p:nvSpPr>
            <p:cNvPr id="490" name="Shape 490"/>
            <p:cNvSpPr/>
            <p:nvPr/>
          </p:nvSpPr>
          <p:spPr>
            <a:xfrm>
              <a:off x="43900" y="44554"/>
              <a:ext cx="429067" cy="429067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219075">
                <a:defRPr sz="1500">
                  <a:solidFill>
                    <a:srgbClr val="000000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491" name="Shape 491"/>
            <p:cNvSpPr/>
            <p:nvPr/>
          </p:nvSpPr>
          <p:spPr>
            <a:xfrm>
              <a:off x="158812" y="133465"/>
              <a:ext cx="199241" cy="2512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198" y="14267"/>
                  </a:moveTo>
                  <a:cubicBezTo>
                    <a:pt x="12198" y="14718"/>
                    <a:pt x="11856" y="15105"/>
                    <a:pt x="11368" y="15278"/>
                  </a:cubicBezTo>
                  <a:lnTo>
                    <a:pt x="11368" y="16967"/>
                  </a:lnTo>
                  <a:cubicBezTo>
                    <a:pt x="11368" y="17215"/>
                    <a:pt x="11114" y="17417"/>
                    <a:pt x="10800" y="17417"/>
                  </a:cubicBezTo>
                  <a:cubicBezTo>
                    <a:pt x="10487" y="17417"/>
                    <a:pt x="10233" y="17215"/>
                    <a:pt x="10233" y="16967"/>
                  </a:cubicBezTo>
                  <a:lnTo>
                    <a:pt x="10233" y="15278"/>
                  </a:lnTo>
                  <a:cubicBezTo>
                    <a:pt x="9745" y="15105"/>
                    <a:pt x="9403" y="14718"/>
                    <a:pt x="9403" y="14267"/>
                  </a:cubicBezTo>
                  <a:cubicBezTo>
                    <a:pt x="9403" y="13656"/>
                    <a:pt x="10029" y="13159"/>
                    <a:pt x="10800" y="13159"/>
                  </a:cubicBezTo>
                  <a:cubicBezTo>
                    <a:pt x="11571" y="13159"/>
                    <a:pt x="12198" y="13656"/>
                    <a:pt x="12198" y="14267"/>
                  </a:cubicBezTo>
                  <a:close/>
                  <a:moveTo>
                    <a:pt x="20465" y="18777"/>
                  </a:moveTo>
                  <a:cubicBezTo>
                    <a:pt x="20465" y="19837"/>
                    <a:pt x="19377" y="20700"/>
                    <a:pt x="18040" y="20700"/>
                  </a:cubicBezTo>
                  <a:lnTo>
                    <a:pt x="3560" y="20700"/>
                  </a:lnTo>
                  <a:cubicBezTo>
                    <a:pt x="2223" y="20700"/>
                    <a:pt x="1135" y="19837"/>
                    <a:pt x="1135" y="18777"/>
                  </a:cubicBezTo>
                  <a:lnTo>
                    <a:pt x="1135" y="11901"/>
                  </a:lnTo>
                  <a:cubicBezTo>
                    <a:pt x="1135" y="10840"/>
                    <a:pt x="2223" y="9978"/>
                    <a:pt x="3560" y="9978"/>
                  </a:cubicBezTo>
                  <a:lnTo>
                    <a:pt x="18040" y="9978"/>
                  </a:lnTo>
                  <a:cubicBezTo>
                    <a:pt x="19377" y="9978"/>
                    <a:pt x="20465" y="10840"/>
                    <a:pt x="20465" y="11901"/>
                  </a:cubicBezTo>
                  <a:cubicBezTo>
                    <a:pt x="20465" y="11901"/>
                    <a:pt x="20465" y="18777"/>
                    <a:pt x="20465" y="18777"/>
                  </a:cubicBezTo>
                  <a:close/>
                  <a:moveTo>
                    <a:pt x="5389" y="5035"/>
                  </a:moveTo>
                  <a:cubicBezTo>
                    <a:pt x="5391" y="3928"/>
                    <a:pt x="5938" y="2889"/>
                    <a:pt x="6927" y="2108"/>
                  </a:cubicBezTo>
                  <a:cubicBezTo>
                    <a:pt x="7913" y="1329"/>
                    <a:pt x="9222" y="900"/>
                    <a:pt x="10614" y="900"/>
                  </a:cubicBezTo>
                  <a:cubicBezTo>
                    <a:pt x="10617" y="900"/>
                    <a:pt x="10621" y="900"/>
                    <a:pt x="10625" y="900"/>
                  </a:cubicBezTo>
                  <a:cubicBezTo>
                    <a:pt x="13506" y="905"/>
                    <a:pt x="15845" y="2768"/>
                    <a:pt x="15839" y="5053"/>
                  </a:cubicBezTo>
                  <a:cubicBezTo>
                    <a:pt x="15836" y="6367"/>
                    <a:pt x="15838" y="8564"/>
                    <a:pt x="15839" y="9078"/>
                  </a:cubicBezTo>
                  <a:lnTo>
                    <a:pt x="5387" y="9078"/>
                  </a:lnTo>
                  <a:cubicBezTo>
                    <a:pt x="5386" y="8561"/>
                    <a:pt x="5385" y="6318"/>
                    <a:pt x="5389" y="5035"/>
                  </a:cubicBezTo>
                  <a:close/>
                  <a:moveTo>
                    <a:pt x="18040" y="9078"/>
                  </a:moveTo>
                  <a:lnTo>
                    <a:pt x="16974" y="9078"/>
                  </a:lnTo>
                  <a:cubicBezTo>
                    <a:pt x="16973" y="8566"/>
                    <a:pt x="16971" y="6369"/>
                    <a:pt x="16974" y="5054"/>
                  </a:cubicBezTo>
                  <a:cubicBezTo>
                    <a:pt x="16981" y="2273"/>
                    <a:pt x="14133" y="6"/>
                    <a:pt x="10627" y="0"/>
                  </a:cubicBezTo>
                  <a:cubicBezTo>
                    <a:pt x="10623" y="0"/>
                    <a:pt x="10619" y="0"/>
                    <a:pt x="10614" y="0"/>
                  </a:cubicBezTo>
                  <a:cubicBezTo>
                    <a:pt x="7113" y="0"/>
                    <a:pt x="4261" y="2256"/>
                    <a:pt x="4254" y="5034"/>
                  </a:cubicBezTo>
                  <a:cubicBezTo>
                    <a:pt x="4250" y="6317"/>
                    <a:pt x="4251" y="8559"/>
                    <a:pt x="4252" y="9078"/>
                  </a:cubicBezTo>
                  <a:lnTo>
                    <a:pt x="3560" y="9078"/>
                  </a:lnTo>
                  <a:cubicBezTo>
                    <a:pt x="1597" y="9078"/>
                    <a:pt x="0" y="10344"/>
                    <a:pt x="0" y="11901"/>
                  </a:cubicBezTo>
                  <a:lnTo>
                    <a:pt x="0" y="18777"/>
                  </a:lnTo>
                  <a:cubicBezTo>
                    <a:pt x="0" y="20334"/>
                    <a:pt x="1597" y="21600"/>
                    <a:pt x="3560" y="21600"/>
                  </a:cubicBezTo>
                  <a:lnTo>
                    <a:pt x="18040" y="21600"/>
                  </a:lnTo>
                  <a:cubicBezTo>
                    <a:pt x="20003" y="21600"/>
                    <a:pt x="21600" y="20334"/>
                    <a:pt x="21600" y="18777"/>
                  </a:cubicBezTo>
                  <a:lnTo>
                    <a:pt x="21600" y="11901"/>
                  </a:lnTo>
                  <a:cubicBezTo>
                    <a:pt x="21600" y="10344"/>
                    <a:pt x="20003" y="9078"/>
                    <a:pt x="18040" y="9078"/>
                  </a:cubicBezTo>
                  <a:close/>
                </a:path>
              </a:pathLst>
            </a:custGeom>
            <a:solidFill>
              <a:srgbClr val="0365C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defRPr sz="11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</p:grpSp>
      <p:sp>
        <p:nvSpPr>
          <p:cNvPr id="493" name="Shape 493"/>
          <p:cNvSpPr/>
          <p:nvPr/>
        </p:nvSpPr>
        <p:spPr>
          <a:xfrm flipH="1">
            <a:off x="3648669" y="2700996"/>
            <a:ext cx="1380834" cy="851893"/>
          </a:xfrm>
          <a:prstGeom prst="line">
            <a:avLst/>
          </a:prstGeom>
          <a:ln w="12700">
            <a:solidFill>
              <a:srgbClr val="A6AAA9"/>
            </a:solidFill>
            <a:miter lim="400000"/>
            <a:headEnd type="triangle"/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94" name="Shape 494"/>
          <p:cNvSpPr/>
          <p:nvPr/>
        </p:nvSpPr>
        <p:spPr>
          <a:xfrm>
            <a:off x="654436" y="3652485"/>
            <a:ext cx="193554" cy="2002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645" y="0"/>
                </a:moveTo>
                <a:cubicBezTo>
                  <a:pt x="2654" y="0"/>
                  <a:pt x="1839" y="771"/>
                  <a:pt x="1839" y="1729"/>
                </a:cubicBezTo>
                <a:cubicBezTo>
                  <a:pt x="1839" y="2688"/>
                  <a:pt x="2654" y="3459"/>
                  <a:pt x="3645" y="3459"/>
                </a:cubicBezTo>
                <a:cubicBezTo>
                  <a:pt x="4636" y="3459"/>
                  <a:pt x="5434" y="2688"/>
                  <a:pt x="5434" y="1729"/>
                </a:cubicBezTo>
                <a:cubicBezTo>
                  <a:pt x="5434" y="771"/>
                  <a:pt x="4636" y="0"/>
                  <a:pt x="3645" y="0"/>
                </a:cubicBezTo>
                <a:close/>
                <a:moveTo>
                  <a:pt x="17955" y="0"/>
                </a:moveTo>
                <a:cubicBezTo>
                  <a:pt x="16964" y="0"/>
                  <a:pt x="16166" y="771"/>
                  <a:pt x="16166" y="1729"/>
                </a:cubicBezTo>
                <a:cubicBezTo>
                  <a:pt x="16166" y="2688"/>
                  <a:pt x="16964" y="3459"/>
                  <a:pt x="17955" y="3459"/>
                </a:cubicBezTo>
                <a:cubicBezTo>
                  <a:pt x="18946" y="3459"/>
                  <a:pt x="19761" y="2688"/>
                  <a:pt x="19761" y="1729"/>
                </a:cubicBezTo>
                <a:cubicBezTo>
                  <a:pt x="19761" y="771"/>
                  <a:pt x="18946" y="0"/>
                  <a:pt x="17955" y="0"/>
                </a:cubicBezTo>
                <a:close/>
                <a:moveTo>
                  <a:pt x="10614" y="3703"/>
                </a:moveTo>
                <a:cubicBezTo>
                  <a:pt x="9623" y="3703"/>
                  <a:pt x="8809" y="4474"/>
                  <a:pt x="8809" y="5433"/>
                </a:cubicBezTo>
                <a:cubicBezTo>
                  <a:pt x="8809" y="6391"/>
                  <a:pt x="9623" y="7178"/>
                  <a:pt x="10614" y="7178"/>
                </a:cubicBezTo>
                <a:cubicBezTo>
                  <a:pt x="11605" y="7178"/>
                  <a:pt x="12403" y="6391"/>
                  <a:pt x="12403" y="5433"/>
                </a:cubicBezTo>
                <a:cubicBezTo>
                  <a:pt x="12403" y="4474"/>
                  <a:pt x="11605" y="3703"/>
                  <a:pt x="10614" y="3703"/>
                </a:cubicBezTo>
                <a:close/>
                <a:moveTo>
                  <a:pt x="1131" y="4356"/>
                </a:moveTo>
                <a:cubicBezTo>
                  <a:pt x="510" y="4356"/>
                  <a:pt x="0" y="4833"/>
                  <a:pt x="0" y="5433"/>
                </a:cubicBezTo>
                <a:lnTo>
                  <a:pt x="0" y="9772"/>
                </a:lnTo>
                <a:cubicBezTo>
                  <a:pt x="0" y="10372"/>
                  <a:pt x="510" y="10849"/>
                  <a:pt x="1131" y="10849"/>
                </a:cubicBezTo>
                <a:cubicBezTo>
                  <a:pt x="1225" y="10849"/>
                  <a:pt x="1313" y="10837"/>
                  <a:pt x="1401" y="10816"/>
                </a:cubicBezTo>
                <a:lnTo>
                  <a:pt x="1401" y="16804"/>
                </a:lnTo>
                <a:cubicBezTo>
                  <a:pt x="1401" y="17404"/>
                  <a:pt x="1894" y="17880"/>
                  <a:pt x="2514" y="17880"/>
                </a:cubicBezTo>
                <a:cubicBezTo>
                  <a:pt x="3135" y="17880"/>
                  <a:pt x="3645" y="17403"/>
                  <a:pt x="3645" y="16804"/>
                </a:cubicBezTo>
                <a:cubicBezTo>
                  <a:pt x="3645" y="17403"/>
                  <a:pt x="4138" y="17880"/>
                  <a:pt x="4759" y="17880"/>
                </a:cubicBezTo>
                <a:cubicBezTo>
                  <a:pt x="5379" y="17880"/>
                  <a:pt x="5889" y="17403"/>
                  <a:pt x="5889" y="16804"/>
                </a:cubicBezTo>
                <a:cubicBezTo>
                  <a:pt x="5889" y="16804"/>
                  <a:pt x="5889" y="9103"/>
                  <a:pt x="5889" y="9103"/>
                </a:cubicBezTo>
                <a:cubicBezTo>
                  <a:pt x="5889" y="8235"/>
                  <a:pt x="6472" y="7480"/>
                  <a:pt x="7290" y="7162"/>
                </a:cubicBezTo>
                <a:lnTo>
                  <a:pt x="7290" y="5433"/>
                </a:lnTo>
                <a:cubicBezTo>
                  <a:pt x="7290" y="4833"/>
                  <a:pt x="6780" y="4356"/>
                  <a:pt x="6159" y="4356"/>
                </a:cubicBezTo>
                <a:cubicBezTo>
                  <a:pt x="6074" y="4356"/>
                  <a:pt x="5982" y="4356"/>
                  <a:pt x="5889" y="4356"/>
                </a:cubicBezTo>
                <a:lnTo>
                  <a:pt x="1164" y="4356"/>
                </a:lnTo>
                <a:cubicBezTo>
                  <a:pt x="1150" y="4356"/>
                  <a:pt x="1145" y="4356"/>
                  <a:pt x="1131" y="4356"/>
                </a:cubicBezTo>
                <a:close/>
                <a:moveTo>
                  <a:pt x="15441" y="4356"/>
                </a:moveTo>
                <a:cubicBezTo>
                  <a:pt x="14820" y="4356"/>
                  <a:pt x="14327" y="4833"/>
                  <a:pt x="14327" y="5433"/>
                </a:cubicBezTo>
                <a:lnTo>
                  <a:pt x="14327" y="7162"/>
                </a:lnTo>
                <a:cubicBezTo>
                  <a:pt x="15145" y="7480"/>
                  <a:pt x="15711" y="8235"/>
                  <a:pt x="15711" y="9103"/>
                </a:cubicBezTo>
                <a:lnTo>
                  <a:pt x="15711" y="16804"/>
                </a:lnTo>
                <a:cubicBezTo>
                  <a:pt x="15711" y="17404"/>
                  <a:pt x="16221" y="17880"/>
                  <a:pt x="16841" y="17880"/>
                </a:cubicBezTo>
                <a:cubicBezTo>
                  <a:pt x="17461" y="17880"/>
                  <a:pt x="17955" y="17403"/>
                  <a:pt x="17955" y="16804"/>
                </a:cubicBezTo>
                <a:cubicBezTo>
                  <a:pt x="17955" y="17403"/>
                  <a:pt x="18465" y="17880"/>
                  <a:pt x="19086" y="17880"/>
                </a:cubicBezTo>
                <a:cubicBezTo>
                  <a:pt x="19706" y="17880"/>
                  <a:pt x="20216" y="17403"/>
                  <a:pt x="20216" y="16804"/>
                </a:cubicBezTo>
                <a:lnTo>
                  <a:pt x="20216" y="10816"/>
                </a:lnTo>
                <a:cubicBezTo>
                  <a:pt x="20303" y="10837"/>
                  <a:pt x="20392" y="10849"/>
                  <a:pt x="20486" y="10849"/>
                </a:cubicBezTo>
                <a:cubicBezTo>
                  <a:pt x="21106" y="10849"/>
                  <a:pt x="21600" y="10372"/>
                  <a:pt x="21600" y="9772"/>
                </a:cubicBezTo>
                <a:lnTo>
                  <a:pt x="21600" y="7570"/>
                </a:lnTo>
                <a:cubicBezTo>
                  <a:pt x="21600" y="7570"/>
                  <a:pt x="21600" y="5433"/>
                  <a:pt x="21600" y="5433"/>
                </a:cubicBezTo>
                <a:cubicBezTo>
                  <a:pt x="21600" y="4833"/>
                  <a:pt x="21106" y="4356"/>
                  <a:pt x="20486" y="4356"/>
                </a:cubicBezTo>
                <a:cubicBezTo>
                  <a:pt x="20400" y="4356"/>
                  <a:pt x="20309" y="4356"/>
                  <a:pt x="20216" y="4356"/>
                </a:cubicBezTo>
                <a:lnTo>
                  <a:pt x="15491" y="4356"/>
                </a:lnTo>
                <a:cubicBezTo>
                  <a:pt x="15477" y="4356"/>
                  <a:pt x="15455" y="4356"/>
                  <a:pt x="15441" y="4356"/>
                </a:cubicBezTo>
                <a:close/>
                <a:moveTo>
                  <a:pt x="8100" y="8059"/>
                </a:moveTo>
                <a:cubicBezTo>
                  <a:pt x="7480" y="8059"/>
                  <a:pt x="6969" y="8536"/>
                  <a:pt x="6969" y="9136"/>
                </a:cubicBezTo>
                <a:lnTo>
                  <a:pt x="6969" y="13476"/>
                </a:lnTo>
                <a:cubicBezTo>
                  <a:pt x="6969" y="14075"/>
                  <a:pt x="7480" y="14552"/>
                  <a:pt x="8100" y="14552"/>
                </a:cubicBezTo>
                <a:cubicBezTo>
                  <a:pt x="8194" y="14552"/>
                  <a:pt x="8283" y="14541"/>
                  <a:pt x="8370" y="14520"/>
                </a:cubicBezTo>
                <a:lnTo>
                  <a:pt x="8370" y="20507"/>
                </a:lnTo>
                <a:cubicBezTo>
                  <a:pt x="8370" y="21107"/>
                  <a:pt x="8863" y="21600"/>
                  <a:pt x="9484" y="21600"/>
                </a:cubicBezTo>
                <a:cubicBezTo>
                  <a:pt x="10104" y="21600"/>
                  <a:pt x="10614" y="21107"/>
                  <a:pt x="10614" y="20507"/>
                </a:cubicBezTo>
                <a:cubicBezTo>
                  <a:pt x="10615" y="21107"/>
                  <a:pt x="11108" y="21600"/>
                  <a:pt x="11728" y="21600"/>
                </a:cubicBezTo>
                <a:cubicBezTo>
                  <a:pt x="12348" y="21600"/>
                  <a:pt x="12859" y="21107"/>
                  <a:pt x="12859" y="20507"/>
                </a:cubicBezTo>
                <a:lnTo>
                  <a:pt x="12859" y="14520"/>
                </a:lnTo>
                <a:cubicBezTo>
                  <a:pt x="12946" y="14541"/>
                  <a:pt x="13035" y="14552"/>
                  <a:pt x="13129" y="14552"/>
                </a:cubicBezTo>
                <a:cubicBezTo>
                  <a:pt x="13749" y="14552"/>
                  <a:pt x="14242" y="14075"/>
                  <a:pt x="14242" y="13476"/>
                </a:cubicBezTo>
                <a:lnTo>
                  <a:pt x="14242" y="11273"/>
                </a:lnTo>
                <a:cubicBezTo>
                  <a:pt x="14242" y="11273"/>
                  <a:pt x="14242" y="9136"/>
                  <a:pt x="14242" y="9136"/>
                </a:cubicBezTo>
                <a:cubicBezTo>
                  <a:pt x="14242" y="8536"/>
                  <a:pt x="13749" y="8059"/>
                  <a:pt x="13129" y="8059"/>
                </a:cubicBezTo>
                <a:cubicBezTo>
                  <a:pt x="13043" y="8059"/>
                  <a:pt x="12952" y="8059"/>
                  <a:pt x="12859" y="8059"/>
                </a:cubicBezTo>
                <a:lnTo>
                  <a:pt x="8134" y="8059"/>
                </a:lnTo>
                <a:cubicBezTo>
                  <a:pt x="8119" y="8059"/>
                  <a:pt x="8115" y="8059"/>
                  <a:pt x="8100" y="8059"/>
                </a:cubicBezTo>
                <a:close/>
              </a:path>
            </a:pathLst>
          </a:custGeom>
          <a:solidFill>
            <a:srgbClr val="174F86"/>
          </a:solidFill>
          <a:ln w="12700">
            <a:solidFill>
              <a:srgbClr val="53585F"/>
            </a:solidFill>
            <a:miter lim="400000"/>
          </a:ln>
        </p:spPr>
        <p:txBody>
          <a:bodyPr lIns="45719" rIns="45719" anchor="ctr"/>
          <a:lstStyle/>
          <a:p>
            <a:pPr algn="ctr" defTabSz="914400">
              <a:lnSpc>
                <a:spcPct val="80000"/>
              </a:lnSpc>
              <a:spcBef>
                <a:spcPts val="2000"/>
              </a:spcBef>
              <a:defRPr>
                <a:solidFill>
                  <a:srgbClr val="174F86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pPr>
            <a:endParaRPr/>
          </a:p>
        </p:txBody>
      </p:sp>
      <p:grpSp>
        <p:nvGrpSpPr>
          <p:cNvPr id="498" name="Group 498"/>
          <p:cNvGrpSpPr/>
          <p:nvPr/>
        </p:nvGrpSpPr>
        <p:grpSpPr>
          <a:xfrm>
            <a:off x="7260446" y="3455832"/>
            <a:ext cx="517363" cy="517363"/>
            <a:chOff x="0" y="0"/>
            <a:chExt cx="517362" cy="517362"/>
          </a:xfrm>
        </p:grpSpPr>
        <p:graphicFrame>
          <p:nvGraphicFramePr>
            <p:cNvPr id="495" name="Chart 495"/>
            <p:cNvGraphicFramePr/>
            <p:nvPr/>
          </p:nvGraphicFramePr>
          <p:xfrm>
            <a:off x="0" y="0"/>
            <a:ext cx="517363" cy="517363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6"/>
            </a:graphicData>
          </a:graphic>
        </p:graphicFrame>
        <p:sp>
          <p:nvSpPr>
            <p:cNvPr id="496" name="Shape 496"/>
            <p:cNvSpPr/>
            <p:nvPr/>
          </p:nvSpPr>
          <p:spPr>
            <a:xfrm>
              <a:off x="43900" y="44554"/>
              <a:ext cx="429067" cy="429067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219075">
                <a:defRPr sz="1500">
                  <a:solidFill>
                    <a:srgbClr val="000000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497" name="Shape 497"/>
            <p:cNvSpPr/>
            <p:nvPr/>
          </p:nvSpPr>
          <p:spPr>
            <a:xfrm>
              <a:off x="147908" y="148562"/>
              <a:ext cx="221050" cy="2210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260" y="14462"/>
                  </a:moveTo>
                  <a:cubicBezTo>
                    <a:pt x="10237" y="15268"/>
                    <a:pt x="7944" y="14282"/>
                    <a:pt x="7138" y="12260"/>
                  </a:cubicBezTo>
                  <a:cubicBezTo>
                    <a:pt x="6332" y="10238"/>
                    <a:pt x="7318" y="7944"/>
                    <a:pt x="9340" y="7138"/>
                  </a:cubicBezTo>
                  <a:cubicBezTo>
                    <a:pt x="11363" y="6332"/>
                    <a:pt x="13656" y="7318"/>
                    <a:pt x="14462" y="9340"/>
                  </a:cubicBezTo>
                  <a:cubicBezTo>
                    <a:pt x="15268" y="11362"/>
                    <a:pt x="14282" y="13656"/>
                    <a:pt x="12260" y="14462"/>
                  </a:cubicBezTo>
                  <a:close/>
                  <a:moveTo>
                    <a:pt x="19602" y="9782"/>
                  </a:moveTo>
                  <a:cubicBezTo>
                    <a:pt x="20834" y="9090"/>
                    <a:pt x="21600" y="8617"/>
                    <a:pt x="21600" y="8617"/>
                  </a:cubicBezTo>
                  <a:lnTo>
                    <a:pt x="20140" y="4954"/>
                  </a:lnTo>
                  <a:cubicBezTo>
                    <a:pt x="20140" y="4954"/>
                    <a:pt x="19254" y="5138"/>
                    <a:pt x="17878" y="5484"/>
                  </a:cubicBezTo>
                  <a:cubicBezTo>
                    <a:pt x="17340" y="4770"/>
                    <a:pt x="16700" y="4141"/>
                    <a:pt x="15975" y="3619"/>
                  </a:cubicBezTo>
                  <a:cubicBezTo>
                    <a:pt x="16319" y="2115"/>
                    <a:pt x="16483" y="1130"/>
                    <a:pt x="16483" y="1130"/>
                  </a:cubicBezTo>
                  <a:lnTo>
                    <a:pt x="13896" y="17"/>
                  </a:lnTo>
                  <a:cubicBezTo>
                    <a:pt x="13896" y="17"/>
                    <a:pt x="13292" y="816"/>
                    <a:pt x="12435" y="2100"/>
                  </a:cubicBezTo>
                  <a:cubicBezTo>
                    <a:pt x="11667" y="1958"/>
                    <a:pt x="9929" y="1990"/>
                    <a:pt x="9794" y="2006"/>
                  </a:cubicBezTo>
                  <a:cubicBezTo>
                    <a:pt x="9096" y="770"/>
                    <a:pt x="8616" y="0"/>
                    <a:pt x="8616" y="0"/>
                  </a:cubicBezTo>
                  <a:lnTo>
                    <a:pt x="4955" y="1460"/>
                  </a:lnTo>
                  <a:cubicBezTo>
                    <a:pt x="4955" y="1460"/>
                    <a:pt x="5136" y="2351"/>
                    <a:pt x="5481" y="3734"/>
                  </a:cubicBezTo>
                  <a:cubicBezTo>
                    <a:pt x="4778" y="4264"/>
                    <a:pt x="4157" y="4895"/>
                    <a:pt x="3639" y="5608"/>
                  </a:cubicBezTo>
                  <a:cubicBezTo>
                    <a:pt x="2127" y="5266"/>
                    <a:pt x="1135" y="5104"/>
                    <a:pt x="1135" y="5104"/>
                  </a:cubicBezTo>
                  <a:lnTo>
                    <a:pt x="22" y="7692"/>
                  </a:lnTo>
                  <a:cubicBezTo>
                    <a:pt x="22" y="7692"/>
                    <a:pt x="819" y="8298"/>
                    <a:pt x="2103" y="9154"/>
                  </a:cubicBezTo>
                  <a:cubicBezTo>
                    <a:pt x="1955" y="9941"/>
                    <a:pt x="1990" y="11679"/>
                    <a:pt x="2004" y="11801"/>
                  </a:cubicBezTo>
                  <a:cubicBezTo>
                    <a:pt x="768" y="12502"/>
                    <a:pt x="0" y="12983"/>
                    <a:pt x="0" y="12983"/>
                  </a:cubicBezTo>
                  <a:lnTo>
                    <a:pt x="1460" y="16645"/>
                  </a:lnTo>
                  <a:cubicBezTo>
                    <a:pt x="1460" y="16645"/>
                    <a:pt x="2351" y="16467"/>
                    <a:pt x="3732" y="16126"/>
                  </a:cubicBezTo>
                  <a:cubicBezTo>
                    <a:pt x="4263" y="16831"/>
                    <a:pt x="4896" y="17454"/>
                    <a:pt x="5611" y="17973"/>
                  </a:cubicBezTo>
                  <a:cubicBezTo>
                    <a:pt x="5273" y="19468"/>
                    <a:pt x="5112" y="20448"/>
                    <a:pt x="5112" y="20448"/>
                  </a:cubicBezTo>
                  <a:lnTo>
                    <a:pt x="7642" y="21536"/>
                  </a:lnTo>
                  <a:cubicBezTo>
                    <a:pt x="7642" y="21536"/>
                    <a:pt x="8236" y="20755"/>
                    <a:pt x="9083" y="19495"/>
                  </a:cubicBezTo>
                  <a:cubicBezTo>
                    <a:pt x="9914" y="19659"/>
                    <a:pt x="11699" y="19617"/>
                    <a:pt x="11812" y="19605"/>
                  </a:cubicBezTo>
                  <a:cubicBezTo>
                    <a:pt x="12507" y="20836"/>
                    <a:pt x="12984" y="21600"/>
                    <a:pt x="12984" y="21600"/>
                  </a:cubicBezTo>
                  <a:lnTo>
                    <a:pt x="16645" y="20140"/>
                  </a:lnTo>
                  <a:cubicBezTo>
                    <a:pt x="16645" y="20140"/>
                    <a:pt x="16465" y="19256"/>
                    <a:pt x="16122" y="17881"/>
                  </a:cubicBezTo>
                  <a:cubicBezTo>
                    <a:pt x="16854" y="17330"/>
                    <a:pt x="17498" y="16672"/>
                    <a:pt x="18029" y="15924"/>
                  </a:cubicBezTo>
                  <a:cubicBezTo>
                    <a:pt x="19510" y="16258"/>
                    <a:pt x="20478" y="16419"/>
                    <a:pt x="20478" y="16419"/>
                  </a:cubicBezTo>
                  <a:lnTo>
                    <a:pt x="21566" y="13889"/>
                  </a:lnTo>
                  <a:cubicBezTo>
                    <a:pt x="21566" y="13889"/>
                    <a:pt x="20777" y="13294"/>
                    <a:pt x="19508" y="12446"/>
                  </a:cubicBezTo>
                  <a:cubicBezTo>
                    <a:pt x="19652" y="11675"/>
                    <a:pt x="19618" y="9922"/>
                    <a:pt x="19602" y="9782"/>
                  </a:cubicBezTo>
                  <a:close/>
                </a:path>
              </a:pathLst>
            </a:custGeom>
            <a:solidFill>
              <a:srgbClr val="0365C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914400">
                <a:lnSpc>
                  <a:spcPct val="80000"/>
                </a:lnSpc>
                <a:spcBef>
                  <a:spcPts val="2000"/>
                </a:spcBef>
                <a:defRPr>
                  <a:solidFill>
                    <a:srgbClr val="333333"/>
                  </a:solidFill>
                  <a:latin typeface="Helvetica Neue Thin"/>
                  <a:ea typeface="Helvetica Neue Thin"/>
                  <a:cs typeface="Helvetica Neue Thin"/>
                  <a:sym typeface="Helvetica Neue Thin"/>
                </a:defRPr>
              </a:pPr>
              <a:endParaRPr/>
            </a:p>
          </p:txBody>
        </p:sp>
      </p:grpSp>
      <p:pic>
        <p:nvPicPr>
          <p:cNvPr id="499" name="image10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0800000">
            <a:off x="2235636" y="1411889"/>
            <a:ext cx="734502" cy="57151"/>
          </a:xfrm>
          <a:prstGeom prst="rect">
            <a:avLst/>
          </a:prstGeom>
          <a:ln w="12700">
            <a:miter lim="400000"/>
          </a:ln>
        </p:spPr>
      </p:pic>
      <p:pic>
        <p:nvPicPr>
          <p:cNvPr id="500" name="image11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 rot="5400000">
            <a:off x="1083770" y="2512090"/>
            <a:ext cx="1831888" cy="57151"/>
          </a:xfrm>
          <a:prstGeom prst="rect">
            <a:avLst/>
          </a:prstGeom>
          <a:ln w="12700">
            <a:miter lim="400000"/>
          </a:ln>
        </p:spPr>
      </p:pic>
      <p:pic>
        <p:nvPicPr>
          <p:cNvPr id="501" name="image12.pn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951997" y="3751915"/>
            <a:ext cx="646752" cy="45720"/>
          </a:xfrm>
          <a:prstGeom prst="rect">
            <a:avLst/>
          </a:prstGeom>
          <a:ln w="12700">
            <a:miter lim="400000"/>
          </a:ln>
        </p:spPr>
      </p:pic>
      <p:pic>
        <p:nvPicPr>
          <p:cNvPr id="502" name="image13.png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8965378">
            <a:off x="7773065" y="3431132"/>
            <a:ext cx="431587" cy="57151"/>
          </a:xfrm>
          <a:prstGeom prst="rect">
            <a:avLst/>
          </a:prstGeom>
          <a:ln w="12700">
            <a:miter lim="400000"/>
          </a:ln>
        </p:spPr>
      </p:pic>
      <p:sp>
        <p:nvSpPr>
          <p:cNvPr id="503" name="Shape 503"/>
          <p:cNvSpPr/>
          <p:nvPr/>
        </p:nvSpPr>
        <p:spPr>
          <a:xfrm>
            <a:off x="2047007" y="2490228"/>
            <a:ext cx="290988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6788" tIns="26788" rIns="26788" bIns="26788">
            <a:spAutoFit/>
          </a:bodyPr>
          <a:lstStyle>
            <a:lvl1pPr algn="ctr" defTabSz="308074">
              <a:defRPr sz="400">
                <a:solidFill>
                  <a:srgbClr val="53585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develop</a:t>
            </a:r>
          </a:p>
        </p:txBody>
      </p:sp>
      <p:sp>
        <p:nvSpPr>
          <p:cNvPr id="504" name="Shape 504"/>
          <p:cNvSpPr/>
          <p:nvPr/>
        </p:nvSpPr>
        <p:spPr>
          <a:xfrm>
            <a:off x="2286875" y="1228365"/>
            <a:ext cx="737613" cy="2059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6788" tIns="26788" rIns="26788" bIns="26788">
            <a:spAutoFit/>
          </a:bodyPr>
          <a:lstStyle>
            <a:lvl1pPr algn="ctr" defTabSz="308074">
              <a:defRPr sz="1000">
                <a:solidFill>
                  <a:srgbClr val="53585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subscribe</a:t>
            </a:r>
          </a:p>
        </p:txBody>
      </p:sp>
      <p:sp>
        <p:nvSpPr>
          <p:cNvPr id="505" name="Shape 505"/>
          <p:cNvSpPr/>
          <p:nvPr/>
        </p:nvSpPr>
        <p:spPr>
          <a:xfrm>
            <a:off x="7978296" y="3485424"/>
            <a:ext cx="290989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6788" tIns="26788" rIns="26788" bIns="26788">
            <a:spAutoFit/>
          </a:bodyPr>
          <a:lstStyle>
            <a:lvl1pPr algn="ctr" defTabSz="308074">
              <a:defRPr sz="400">
                <a:solidFill>
                  <a:srgbClr val="53585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develop</a:t>
            </a:r>
          </a:p>
        </p:txBody>
      </p:sp>
      <p:sp>
        <p:nvSpPr>
          <p:cNvPr id="506" name="Shape 506"/>
          <p:cNvSpPr/>
          <p:nvPr/>
        </p:nvSpPr>
        <p:spPr>
          <a:xfrm>
            <a:off x="2450224" y="726987"/>
            <a:ext cx="1574385" cy="431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6788" tIns="26788" rIns="26788" bIns="26788">
            <a:spAutoFit/>
          </a:bodyPr>
          <a:lstStyle/>
          <a:p>
            <a:pPr algn="ctr" defTabSz="308074">
              <a:defRPr sz="1000" b="1">
                <a:solidFill>
                  <a:srgbClr val="174F86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Developer Portal</a:t>
            </a:r>
            <a:endParaRPr sz="2000"/>
          </a:p>
          <a:p>
            <a:pPr marL="64293" indent="-64293" algn="ctr" defTabSz="308074">
              <a:buSzPct val="100000"/>
              <a:buFont typeface="Arial"/>
              <a:buChar char="•"/>
              <a:defRPr sz="800">
                <a:solidFill>
                  <a:srgbClr val="000000"/>
                </a:solidFill>
              </a:defRPr>
            </a:pPr>
            <a:r>
              <a:t>How App Developers find, subscribe, analyze APIs</a:t>
            </a:r>
          </a:p>
        </p:txBody>
      </p:sp>
      <p:sp>
        <p:nvSpPr>
          <p:cNvPr id="507" name="Shape 507"/>
          <p:cNvSpPr/>
          <p:nvPr/>
        </p:nvSpPr>
        <p:spPr>
          <a:xfrm>
            <a:off x="1115999" y="3814583"/>
            <a:ext cx="290988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6788" tIns="26788" rIns="26788" bIns="26788">
            <a:spAutoFit/>
          </a:bodyPr>
          <a:lstStyle>
            <a:lvl1pPr algn="ctr" defTabSz="308074">
              <a:defRPr sz="400">
                <a:solidFill>
                  <a:srgbClr val="53585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use</a:t>
            </a:r>
          </a:p>
        </p:txBody>
      </p:sp>
      <p:pic>
        <p:nvPicPr>
          <p:cNvPr id="508" name="image14.tif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1765875" y="1016367"/>
            <a:ext cx="457201" cy="452674"/>
          </a:xfrm>
          <a:prstGeom prst="rect">
            <a:avLst/>
          </a:prstGeom>
          <a:ln w="12700">
            <a:miter lim="400000"/>
          </a:ln>
        </p:spPr>
      </p:pic>
      <p:sp>
        <p:nvSpPr>
          <p:cNvPr id="509" name="Shape 509"/>
          <p:cNvSpPr/>
          <p:nvPr/>
        </p:nvSpPr>
        <p:spPr>
          <a:xfrm flipH="1">
            <a:off x="2061215" y="2535752"/>
            <a:ext cx="2902310" cy="939123"/>
          </a:xfrm>
          <a:prstGeom prst="line">
            <a:avLst/>
          </a:prstGeom>
          <a:ln w="12700">
            <a:solidFill>
              <a:srgbClr val="A6AAA9"/>
            </a:solidFill>
            <a:miter lim="400000"/>
            <a:headEnd type="triangle"/>
            <a:tailEnd type="triangle"/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512" name="Group 512"/>
          <p:cNvGrpSpPr/>
          <p:nvPr/>
        </p:nvGrpSpPr>
        <p:grpSpPr>
          <a:xfrm>
            <a:off x="2998739" y="2957512"/>
            <a:ext cx="272689" cy="313394"/>
            <a:chOff x="0" y="0"/>
            <a:chExt cx="272687" cy="313392"/>
          </a:xfrm>
        </p:grpSpPr>
        <p:sp>
          <p:nvSpPr>
            <p:cNvPr id="510" name="Shape 510"/>
            <p:cNvSpPr/>
            <p:nvPr/>
          </p:nvSpPr>
          <p:spPr>
            <a:xfrm flipH="1">
              <a:off x="-1" y="1571"/>
              <a:ext cx="272689" cy="310251"/>
            </a:xfrm>
            <a:prstGeom prst="ellipse">
              <a:avLst/>
            </a:prstGeom>
            <a:solidFill>
              <a:srgbClr val="FFFF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6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511" name="Shape 511"/>
            <p:cNvSpPr/>
            <p:nvPr/>
          </p:nvSpPr>
          <p:spPr>
            <a:xfrm>
              <a:off x="39934" y="0"/>
              <a:ext cx="192820" cy="3133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600">
                  <a:solidFill>
                    <a:srgbClr val="000000"/>
                  </a:solidFill>
                </a:defRPr>
              </a:lvl1pPr>
            </a:lstStyle>
            <a:p>
              <a:r>
                <a:t>3</a:t>
              </a:r>
            </a:p>
          </p:txBody>
        </p:sp>
      </p:grpSp>
      <p:grpSp>
        <p:nvGrpSpPr>
          <p:cNvPr id="515" name="Group 515"/>
          <p:cNvGrpSpPr/>
          <p:nvPr/>
        </p:nvGrpSpPr>
        <p:grpSpPr>
          <a:xfrm>
            <a:off x="2510948" y="1571283"/>
            <a:ext cx="272689" cy="313394"/>
            <a:chOff x="0" y="0"/>
            <a:chExt cx="272687" cy="313392"/>
          </a:xfrm>
        </p:grpSpPr>
        <p:sp>
          <p:nvSpPr>
            <p:cNvPr id="513" name="Shape 513"/>
            <p:cNvSpPr/>
            <p:nvPr/>
          </p:nvSpPr>
          <p:spPr>
            <a:xfrm flipH="1">
              <a:off x="-1" y="1571"/>
              <a:ext cx="272689" cy="310251"/>
            </a:xfrm>
            <a:prstGeom prst="ellipse">
              <a:avLst/>
            </a:prstGeom>
            <a:solidFill>
              <a:srgbClr val="FFFF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14" name="Shape 514"/>
            <p:cNvSpPr/>
            <p:nvPr/>
          </p:nvSpPr>
          <p:spPr>
            <a:xfrm>
              <a:off x="39934" y="0"/>
              <a:ext cx="192820" cy="3133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600">
                  <a:solidFill>
                    <a:srgbClr val="000000"/>
                  </a:solidFill>
                </a:defRPr>
              </a:lvl1pPr>
            </a:lstStyle>
            <a:p>
              <a:r>
                <a:t>1</a:t>
              </a:r>
            </a:p>
          </p:txBody>
        </p:sp>
      </p:grpSp>
      <p:grpSp>
        <p:nvGrpSpPr>
          <p:cNvPr id="518" name="Group 518"/>
          <p:cNvGrpSpPr/>
          <p:nvPr/>
        </p:nvGrpSpPr>
        <p:grpSpPr>
          <a:xfrm>
            <a:off x="3863689" y="3166189"/>
            <a:ext cx="272689" cy="313394"/>
            <a:chOff x="0" y="0"/>
            <a:chExt cx="272687" cy="313392"/>
          </a:xfrm>
        </p:grpSpPr>
        <p:sp>
          <p:nvSpPr>
            <p:cNvPr id="516" name="Shape 516"/>
            <p:cNvSpPr/>
            <p:nvPr/>
          </p:nvSpPr>
          <p:spPr>
            <a:xfrm flipH="1">
              <a:off x="-1" y="1571"/>
              <a:ext cx="272689" cy="310251"/>
            </a:xfrm>
            <a:prstGeom prst="ellipse">
              <a:avLst/>
            </a:prstGeom>
            <a:solidFill>
              <a:srgbClr val="FFFF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6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517" name="Shape 517"/>
            <p:cNvSpPr/>
            <p:nvPr/>
          </p:nvSpPr>
          <p:spPr>
            <a:xfrm>
              <a:off x="39934" y="0"/>
              <a:ext cx="192820" cy="3133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600">
                  <a:solidFill>
                    <a:srgbClr val="000000"/>
                  </a:solidFill>
                </a:defRPr>
              </a:lvl1pPr>
            </a:lstStyle>
            <a:p>
              <a:r>
                <a:t>5</a:t>
              </a:r>
            </a:p>
          </p:txBody>
        </p:sp>
      </p:grpSp>
      <p:sp>
        <p:nvSpPr>
          <p:cNvPr id="519" name="Shape 519"/>
          <p:cNvSpPr/>
          <p:nvPr/>
        </p:nvSpPr>
        <p:spPr>
          <a:xfrm>
            <a:off x="3608435" y="1993972"/>
            <a:ext cx="832344" cy="5107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6788" tIns="26788" rIns="26788" bIns="26788">
            <a:spAutoFit/>
          </a:bodyPr>
          <a:lstStyle>
            <a:lvl1pPr algn="ctr" defTabSz="308074">
              <a:defRPr sz="1000">
                <a:solidFill>
                  <a:srgbClr val="53585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Sync App creds (ie clientid)</a:t>
            </a:r>
          </a:p>
        </p:txBody>
      </p:sp>
      <p:sp>
        <p:nvSpPr>
          <p:cNvPr id="520" name="Shape 520"/>
          <p:cNvSpPr/>
          <p:nvPr/>
        </p:nvSpPr>
        <p:spPr>
          <a:xfrm>
            <a:off x="2149931" y="2748214"/>
            <a:ext cx="832344" cy="5107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6788" tIns="26788" rIns="26788" bIns="26788">
            <a:spAutoFit/>
          </a:bodyPr>
          <a:lstStyle>
            <a:lvl1pPr algn="ctr" defTabSz="308074">
              <a:defRPr sz="1000">
                <a:solidFill>
                  <a:srgbClr val="53585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Obtains Access Token</a:t>
            </a:r>
          </a:p>
        </p:txBody>
      </p:sp>
      <p:grpSp>
        <p:nvGrpSpPr>
          <p:cNvPr id="523" name="Group 523"/>
          <p:cNvGrpSpPr/>
          <p:nvPr/>
        </p:nvGrpSpPr>
        <p:grpSpPr>
          <a:xfrm>
            <a:off x="4503033" y="2006713"/>
            <a:ext cx="272689" cy="313394"/>
            <a:chOff x="0" y="0"/>
            <a:chExt cx="272687" cy="313392"/>
          </a:xfrm>
        </p:grpSpPr>
        <p:sp>
          <p:nvSpPr>
            <p:cNvPr id="521" name="Shape 521"/>
            <p:cNvSpPr/>
            <p:nvPr/>
          </p:nvSpPr>
          <p:spPr>
            <a:xfrm flipH="1">
              <a:off x="-1" y="1571"/>
              <a:ext cx="272689" cy="310251"/>
            </a:xfrm>
            <a:prstGeom prst="ellipse">
              <a:avLst/>
            </a:prstGeom>
            <a:solidFill>
              <a:srgbClr val="FFFF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22" name="Shape 522"/>
            <p:cNvSpPr/>
            <p:nvPr/>
          </p:nvSpPr>
          <p:spPr>
            <a:xfrm>
              <a:off x="39934" y="0"/>
              <a:ext cx="192820" cy="3133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600">
                  <a:solidFill>
                    <a:srgbClr val="000000"/>
                  </a:solidFill>
                </a:defRPr>
              </a:lvl1pPr>
            </a:lstStyle>
            <a:p>
              <a:r>
                <a:t>2</a:t>
              </a:r>
            </a:p>
          </p:txBody>
        </p:sp>
      </p:grpSp>
      <p:grpSp>
        <p:nvGrpSpPr>
          <p:cNvPr id="526" name="Group 526"/>
          <p:cNvGrpSpPr/>
          <p:nvPr/>
        </p:nvGrpSpPr>
        <p:grpSpPr>
          <a:xfrm>
            <a:off x="2282620" y="3959066"/>
            <a:ext cx="272689" cy="313393"/>
            <a:chOff x="0" y="0"/>
            <a:chExt cx="272687" cy="313392"/>
          </a:xfrm>
        </p:grpSpPr>
        <p:sp>
          <p:nvSpPr>
            <p:cNvPr id="524" name="Shape 524"/>
            <p:cNvSpPr/>
            <p:nvPr/>
          </p:nvSpPr>
          <p:spPr>
            <a:xfrm flipH="1">
              <a:off x="-1" y="24785"/>
              <a:ext cx="272689" cy="263823"/>
            </a:xfrm>
            <a:prstGeom prst="ellipse">
              <a:avLst/>
            </a:prstGeom>
            <a:solidFill>
              <a:srgbClr val="FFFF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600"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525" name="Shape 525"/>
            <p:cNvSpPr/>
            <p:nvPr/>
          </p:nvSpPr>
          <p:spPr>
            <a:xfrm>
              <a:off x="39934" y="0"/>
              <a:ext cx="192820" cy="3133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600">
                  <a:solidFill>
                    <a:srgbClr val="000000"/>
                  </a:solidFill>
                </a:defRPr>
              </a:lvl1pPr>
            </a:lstStyle>
            <a:p>
              <a:r>
                <a:t>4</a:t>
              </a:r>
            </a:p>
          </p:txBody>
        </p:sp>
      </p:grpSp>
      <p:sp>
        <p:nvSpPr>
          <p:cNvPr id="527" name="Shape 527"/>
          <p:cNvSpPr/>
          <p:nvPr/>
        </p:nvSpPr>
        <p:spPr>
          <a:xfrm>
            <a:off x="3859329" y="2855869"/>
            <a:ext cx="832344" cy="3583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6788" tIns="26788" rIns="26788" bIns="26788">
            <a:spAutoFit/>
          </a:bodyPr>
          <a:lstStyle/>
          <a:p>
            <a:pPr algn="ctr" defTabSz="308074">
              <a:defRPr sz="1000">
                <a:solidFill>
                  <a:srgbClr val="53585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Token </a:t>
            </a:r>
            <a:endParaRPr sz="1200"/>
          </a:p>
          <a:p>
            <a:pPr algn="ctr" defTabSz="308074">
              <a:defRPr sz="1000">
                <a:solidFill>
                  <a:srgbClr val="53585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Validation</a:t>
            </a:r>
          </a:p>
        </p:txBody>
      </p:sp>
    </p:spTree>
    <p:extLst>
      <p:ext uri="{BB962C8B-B14F-4D97-AF65-F5344CB8AC3E}">
        <p14:creationId xmlns:p14="http://schemas.microsoft.com/office/powerpoint/2010/main" val="1658622043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Third Party OAuth Support - Sequence </a:t>
            </a:r>
            <a:r>
              <a:rPr lang="en-US" dirty="0" smtClean="0"/>
              <a:t>Diagram</a:t>
            </a:r>
            <a:endParaRPr lang="en-US" dirty="0"/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7234" y="901700"/>
            <a:ext cx="6306019" cy="3692525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8920163" y="4859338"/>
            <a:ext cx="223837" cy="217487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uk-UA" smtClean="0"/>
              <a:t>33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60964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API Connect OAuth Provider using third-party Authentication service (</a:t>
            </a:r>
            <a:r>
              <a:rPr lang="en-US" dirty="0" err="1" smtClean="0"/>
              <a:t>ie</a:t>
            </a:r>
            <a:r>
              <a:rPr lang="en-US" dirty="0" smtClean="0"/>
              <a:t> redirect)</a:t>
            </a:r>
            <a:endParaRPr lang="en-US" dirty="0"/>
          </a:p>
        </p:txBody>
      </p:sp>
      <p:sp>
        <p:nvSpPr>
          <p:cNvPr id="119" name="Shape 119"/>
          <p:cNvSpPr>
            <a:spLocks noGrp="1"/>
          </p:cNvSpPr>
          <p:nvPr>
            <p:ph type="body" idx="1"/>
          </p:nvPr>
        </p:nvSpPr>
        <p:spPr>
          <a:xfrm>
            <a:off x="293688" y="901700"/>
            <a:ext cx="7181423" cy="1710141"/>
          </a:xfrm>
        </p:spPr>
        <p:txBody>
          <a:bodyPr>
            <a:normAutofit fontScale="92500"/>
          </a:bodyPr>
          <a:lstStyle/>
          <a:p>
            <a:r>
              <a:rPr lang="en-US" b="1" dirty="0" smtClean="0"/>
              <a:t>Authorization server</a:t>
            </a:r>
            <a:r>
              <a:rPr lang="en-US" dirty="0" smtClean="0"/>
              <a:t>: authentication / authorization of resource owner is performed using third-party authentication service</a:t>
            </a:r>
          </a:p>
          <a:p>
            <a:pPr lvl="1"/>
            <a:r>
              <a:rPr lang="en-US" dirty="0" smtClean="0"/>
              <a:t>Generates authorization code and access token after successful authentication / authorization</a:t>
            </a:r>
          </a:p>
          <a:p>
            <a:r>
              <a:rPr lang="en-US" b="1" dirty="0" smtClean="0"/>
              <a:t>Resource server</a:t>
            </a:r>
            <a:r>
              <a:rPr lang="en-US" dirty="0" smtClean="0"/>
              <a:t>: protects backend API via an access token</a:t>
            </a:r>
            <a:endParaRPr lang="en-US" dirty="0"/>
          </a:p>
        </p:txBody>
      </p:sp>
      <p:sp>
        <p:nvSpPr>
          <p:cNvPr id="120" name="Shape 120"/>
          <p:cNvSpPr/>
          <p:nvPr/>
        </p:nvSpPr>
        <p:spPr>
          <a:xfrm>
            <a:off x="797265" y="3292652"/>
            <a:ext cx="3227622" cy="43251"/>
          </a:xfrm>
          <a:prstGeom prst="line">
            <a:avLst/>
          </a:prstGeom>
          <a:ln w="25400">
            <a:solidFill>
              <a:srgbClr val="000000"/>
            </a:solidFill>
            <a:headEnd type="triangle"/>
            <a:tailEnd type="triangle"/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269" name="Group 269"/>
          <p:cNvGrpSpPr/>
          <p:nvPr/>
        </p:nvGrpSpPr>
        <p:grpSpPr>
          <a:xfrm>
            <a:off x="7025847" y="4110821"/>
            <a:ext cx="485776" cy="976314"/>
            <a:chOff x="0" y="0"/>
            <a:chExt cx="485775" cy="976312"/>
          </a:xfrm>
        </p:grpSpPr>
        <p:sp>
          <p:nvSpPr>
            <p:cNvPr id="121" name="Shape 121"/>
            <p:cNvSpPr/>
            <p:nvPr/>
          </p:nvSpPr>
          <p:spPr>
            <a:xfrm>
              <a:off x="68262" y="609600"/>
              <a:ext cx="354013" cy="3540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41"/>
                  </a:moveTo>
                  <a:lnTo>
                    <a:pt x="2851" y="21070"/>
                  </a:lnTo>
                  <a:lnTo>
                    <a:pt x="19619" y="21600"/>
                  </a:lnTo>
                  <a:lnTo>
                    <a:pt x="21600" y="0"/>
                  </a:lnTo>
                  <a:lnTo>
                    <a:pt x="0" y="241"/>
                  </a:lnTo>
                  <a:close/>
                </a:path>
              </a:pathLst>
            </a:custGeom>
            <a:solidFill>
              <a:srgbClr val="8D9D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22" name="Shape 122"/>
            <p:cNvSpPr/>
            <p:nvPr/>
          </p:nvSpPr>
          <p:spPr>
            <a:xfrm>
              <a:off x="50799" y="444500"/>
              <a:ext cx="401639" cy="1555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551"/>
                  </a:moveTo>
                  <a:lnTo>
                    <a:pt x="855" y="21600"/>
                  </a:lnTo>
                  <a:lnTo>
                    <a:pt x="20702" y="20498"/>
                  </a:lnTo>
                  <a:lnTo>
                    <a:pt x="21600" y="0"/>
                  </a:lnTo>
                  <a:lnTo>
                    <a:pt x="0" y="551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B2B2B2"/>
                </a:gs>
                <a:gs pos="100000">
                  <a:srgbClr val="7991EF"/>
                </a:gs>
              </a:gsLst>
              <a:lin ang="189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23" name="Shape 123"/>
            <p:cNvSpPr/>
            <p:nvPr/>
          </p:nvSpPr>
          <p:spPr>
            <a:xfrm>
              <a:off x="34924" y="236537"/>
              <a:ext cx="433389" cy="1984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434" y="21600"/>
                  </a:lnTo>
                  <a:lnTo>
                    <a:pt x="20142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E8CC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24" name="Shape 124"/>
            <p:cNvSpPr/>
            <p:nvPr/>
          </p:nvSpPr>
          <p:spPr>
            <a:xfrm>
              <a:off x="25400" y="7937"/>
              <a:ext cx="447676" cy="2286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314" y="0"/>
                  </a:moveTo>
                  <a:lnTo>
                    <a:pt x="5505" y="448"/>
                  </a:lnTo>
                  <a:lnTo>
                    <a:pt x="0" y="21600"/>
                  </a:lnTo>
                  <a:lnTo>
                    <a:pt x="21600" y="21077"/>
                  </a:lnTo>
                  <a:lnTo>
                    <a:pt x="17548" y="448"/>
                  </a:lnTo>
                  <a:lnTo>
                    <a:pt x="5314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D9DFF"/>
                </a:gs>
                <a:gs pos="100000">
                  <a:srgbClr val="FFFFFF"/>
                </a:gs>
              </a:gsLst>
              <a:lin ang="27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25" name="Shape 125"/>
            <p:cNvSpPr/>
            <p:nvPr/>
          </p:nvSpPr>
          <p:spPr>
            <a:xfrm>
              <a:off x="55562" y="431800"/>
              <a:ext cx="393701" cy="238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3375"/>
                  </a:moveTo>
                  <a:lnTo>
                    <a:pt x="21120" y="0"/>
                  </a:lnTo>
                  <a:lnTo>
                    <a:pt x="21600" y="18225"/>
                  </a:lnTo>
                  <a:lnTo>
                    <a:pt x="0" y="21600"/>
                  </a:lnTo>
                  <a:lnTo>
                    <a:pt x="0" y="3375"/>
                  </a:lnTo>
                  <a:close/>
                </a:path>
              </a:pathLst>
            </a:custGeom>
            <a:solidFill>
              <a:srgbClr val="00549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26" name="Shape 126"/>
            <p:cNvSpPr/>
            <p:nvPr/>
          </p:nvSpPr>
          <p:spPr>
            <a:xfrm>
              <a:off x="73024" y="602456"/>
              <a:ext cx="354014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068" y="1964"/>
                  </a:lnTo>
                  <a:lnTo>
                    <a:pt x="21600" y="21600"/>
                  </a:lnTo>
                  <a:lnTo>
                    <a:pt x="435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27" name="Shape 127"/>
            <p:cNvSpPr/>
            <p:nvPr/>
          </p:nvSpPr>
          <p:spPr>
            <a:xfrm>
              <a:off x="258762" y="714375"/>
              <a:ext cx="28576" cy="26988"/>
            </a:xfrm>
            <a:prstGeom prst="rect">
              <a:avLst/>
            </a:prstGeom>
            <a:solidFill>
              <a:srgbClr val="80808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28" name="Shape 128"/>
            <p:cNvSpPr/>
            <p:nvPr/>
          </p:nvSpPr>
          <p:spPr>
            <a:xfrm>
              <a:off x="267493" y="714375"/>
              <a:ext cx="12701" cy="269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0400"/>
                  </a:lnTo>
                  <a:lnTo>
                    <a:pt x="19440" y="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E6E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29" name="Shape 129"/>
            <p:cNvSpPr/>
            <p:nvPr/>
          </p:nvSpPr>
          <p:spPr>
            <a:xfrm>
              <a:off x="260350" y="721518"/>
              <a:ext cx="25400" cy="12701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30" name="Shape 130"/>
            <p:cNvSpPr/>
            <p:nvPr/>
          </p:nvSpPr>
          <p:spPr>
            <a:xfrm>
              <a:off x="219075" y="714375"/>
              <a:ext cx="28575" cy="26988"/>
            </a:xfrm>
            <a:prstGeom prst="rect">
              <a:avLst/>
            </a:prstGeom>
            <a:solidFill>
              <a:srgbClr val="80808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31" name="Shape 131"/>
            <p:cNvSpPr/>
            <p:nvPr/>
          </p:nvSpPr>
          <p:spPr>
            <a:xfrm>
              <a:off x="226218" y="714375"/>
              <a:ext cx="12701" cy="269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0400"/>
                  </a:lnTo>
                  <a:lnTo>
                    <a:pt x="17280" y="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E6E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32" name="Shape 132"/>
            <p:cNvSpPr/>
            <p:nvPr/>
          </p:nvSpPr>
          <p:spPr>
            <a:xfrm>
              <a:off x="220662" y="721518"/>
              <a:ext cx="23813" cy="12701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33" name="Shape 133"/>
            <p:cNvSpPr/>
            <p:nvPr/>
          </p:nvSpPr>
          <p:spPr>
            <a:xfrm>
              <a:off x="179387" y="714375"/>
              <a:ext cx="26988" cy="26988"/>
            </a:xfrm>
            <a:prstGeom prst="rect">
              <a:avLst/>
            </a:prstGeom>
            <a:solidFill>
              <a:srgbClr val="80808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34" name="Shape 134"/>
            <p:cNvSpPr/>
            <p:nvPr/>
          </p:nvSpPr>
          <p:spPr>
            <a:xfrm>
              <a:off x="186531" y="714375"/>
              <a:ext cx="12701" cy="269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" y="21600"/>
                  </a:lnTo>
                  <a:lnTo>
                    <a:pt x="21600" y="20400"/>
                  </a:lnTo>
                  <a:lnTo>
                    <a:pt x="19440" y="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E6E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35" name="Shape 135"/>
            <p:cNvSpPr/>
            <p:nvPr/>
          </p:nvSpPr>
          <p:spPr>
            <a:xfrm>
              <a:off x="180974" y="721518"/>
              <a:ext cx="23814" cy="12701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36" name="Shape 136"/>
            <p:cNvSpPr/>
            <p:nvPr/>
          </p:nvSpPr>
          <p:spPr>
            <a:xfrm>
              <a:off x="139699" y="714375"/>
              <a:ext cx="26989" cy="26988"/>
            </a:xfrm>
            <a:prstGeom prst="rect">
              <a:avLst/>
            </a:prstGeom>
            <a:solidFill>
              <a:srgbClr val="80808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37" name="Shape 137"/>
            <p:cNvSpPr/>
            <p:nvPr/>
          </p:nvSpPr>
          <p:spPr>
            <a:xfrm>
              <a:off x="146843" y="714375"/>
              <a:ext cx="12701" cy="269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3927" y="21600"/>
                  </a:lnTo>
                  <a:lnTo>
                    <a:pt x="21600" y="20400"/>
                  </a:lnTo>
                  <a:lnTo>
                    <a:pt x="21600" y="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E6E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38" name="Shape 138"/>
            <p:cNvSpPr/>
            <p:nvPr/>
          </p:nvSpPr>
          <p:spPr>
            <a:xfrm>
              <a:off x="141287" y="721518"/>
              <a:ext cx="23813" cy="12701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39" name="Shape 139"/>
            <p:cNvSpPr/>
            <p:nvPr/>
          </p:nvSpPr>
          <p:spPr>
            <a:xfrm>
              <a:off x="100012" y="714375"/>
              <a:ext cx="26988" cy="26988"/>
            </a:xfrm>
            <a:prstGeom prst="rect">
              <a:avLst/>
            </a:prstGeom>
            <a:solidFill>
              <a:srgbClr val="80808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40" name="Shape 140"/>
            <p:cNvSpPr/>
            <p:nvPr/>
          </p:nvSpPr>
          <p:spPr>
            <a:xfrm>
              <a:off x="106362" y="714375"/>
              <a:ext cx="12701" cy="269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" y="21600"/>
                  </a:lnTo>
                  <a:lnTo>
                    <a:pt x="21600" y="20400"/>
                  </a:lnTo>
                  <a:lnTo>
                    <a:pt x="21600" y="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E6E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41" name="Shape 141"/>
            <p:cNvSpPr/>
            <p:nvPr/>
          </p:nvSpPr>
          <p:spPr>
            <a:xfrm>
              <a:off x="100012" y="721518"/>
              <a:ext cx="25401" cy="12701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42" name="Shape 142"/>
            <p:cNvSpPr/>
            <p:nvPr/>
          </p:nvSpPr>
          <p:spPr>
            <a:xfrm>
              <a:off x="300037" y="714375"/>
              <a:ext cx="26988" cy="26988"/>
            </a:xfrm>
            <a:prstGeom prst="rect">
              <a:avLst/>
            </a:prstGeom>
            <a:solidFill>
              <a:srgbClr val="80808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43" name="Shape 143"/>
            <p:cNvSpPr/>
            <p:nvPr/>
          </p:nvSpPr>
          <p:spPr>
            <a:xfrm>
              <a:off x="305593" y="714375"/>
              <a:ext cx="12701" cy="269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3927" y="21600"/>
                  </a:lnTo>
                  <a:lnTo>
                    <a:pt x="21600" y="20400"/>
                  </a:lnTo>
                  <a:lnTo>
                    <a:pt x="17673" y="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E6E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44" name="Shape 144"/>
            <p:cNvSpPr/>
            <p:nvPr/>
          </p:nvSpPr>
          <p:spPr>
            <a:xfrm>
              <a:off x="300037" y="721518"/>
              <a:ext cx="23813" cy="12701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45" name="Shape 145"/>
            <p:cNvSpPr/>
            <p:nvPr/>
          </p:nvSpPr>
          <p:spPr>
            <a:xfrm>
              <a:off x="338137" y="714375"/>
              <a:ext cx="28576" cy="26988"/>
            </a:xfrm>
            <a:prstGeom prst="rect">
              <a:avLst/>
            </a:prstGeom>
            <a:solidFill>
              <a:srgbClr val="80808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46" name="Shape 146"/>
            <p:cNvSpPr/>
            <p:nvPr/>
          </p:nvSpPr>
          <p:spPr>
            <a:xfrm>
              <a:off x="345281" y="714375"/>
              <a:ext cx="12701" cy="269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" y="21600"/>
                  </a:lnTo>
                  <a:lnTo>
                    <a:pt x="21600" y="20400"/>
                  </a:lnTo>
                  <a:lnTo>
                    <a:pt x="21600" y="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E6E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47" name="Shape 147"/>
            <p:cNvSpPr/>
            <p:nvPr/>
          </p:nvSpPr>
          <p:spPr>
            <a:xfrm>
              <a:off x="339725" y="721518"/>
              <a:ext cx="25400" cy="12701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48" name="Shape 148"/>
            <p:cNvSpPr/>
            <p:nvPr/>
          </p:nvSpPr>
          <p:spPr>
            <a:xfrm>
              <a:off x="377824" y="714375"/>
              <a:ext cx="26989" cy="26988"/>
            </a:xfrm>
            <a:prstGeom prst="rect">
              <a:avLst/>
            </a:prstGeom>
            <a:solidFill>
              <a:srgbClr val="80808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49" name="Shape 149"/>
            <p:cNvSpPr/>
            <p:nvPr/>
          </p:nvSpPr>
          <p:spPr>
            <a:xfrm>
              <a:off x="384968" y="714375"/>
              <a:ext cx="12701" cy="269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4320" y="21600"/>
                  </a:lnTo>
                  <a:lnTo>
                    <a:pt x="21600" y="20400"/>
                  </a:lnTo>
                  <a:lnTo>
                    <a:pt x="19440" y="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E6E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50" name="Shape 150"/>
            <p:cNvSpPr/>
            <p:nvPr/>
          </p:nvSpPr>
          <p:spPr>
            <a:xfrm>
              <a:off x="377825" y="721518"/>
              <a:ext cx="25400" cy="12701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51" name="Shape 151"/>
            <p:cNvSpPr/>
            <p:nvPr/>
          </p:nvSpPr>
          <p:spPr>
            <a:xfrm>
              <a:off x="100012" y="676275"/>
              <a:ext cx="28576" cy="19051"/>
            </a:xfrm>
            <a:prstGeom prst="rect">
              <a:avLst/>
            </a:prstGeom>
            <a:solidFill>
              <a:srgbClr val="80808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52" name="Shape 152"/>
            <p:cNvSpPr/>
            <p:nvPr/>
          </p:nvSpPr>
          <p:spPr>
            <a:xfrm>
              <a:off x="108743" y="676275"/>
              <a:ext cx="12701" cy="190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3927" y="21600"/>
                  </a:lnTo>
                  <a:lnTo>
                    <a:pt x="21600" y="21600"/>
                  </a:lnTo>
                  <a:lnTo>
                    <a:pt x="17673" y="9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E6E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53" name="Shape 153"/>
            <p:cNvSpPr/>
            <p:nvPr/>
          </p:nvSpPr>
          <p:spPr>
            <a:xfrm>
              <a:off x="101600" y="679450"/>
              <a:ext cx="25400" cy="12701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54" name="Shape 154"/>
            <p:cNvSpPr/>
            <p:nvPr/>
          </p:nvSpPr>
          <p:spPr>
            <a:xfrm>
              <a:off x="141287" y="676275"/>
              <a:ext cx="26988" cy="19051"/>
            </a:xfrm>
            <a:prstGeom prst="rect">
              <a:avLst/>
            </a:prstGeom>
            <a:solidFill>
              <a:srgbClr val="80808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55" name="Shape 155"/>
            <p:cNvSpPr/>
            <p:nvPr/>
          </p:nvSpPr>
          <p:spPr>
            <a:xfrm>
              <a:off x="148431" y="676275"/>
              <a:ext cx="12701" cy="190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9440" y="9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E6E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56" name="Shape 156"/>
            <p:cNvSpPr/>
            <p:nvPr/>
          </p:nvSpPr>
          <p:spPr>
            <a:xfrm>
              <a:off x="141287" y="679450"/>
              <a:ext cx="25401" cy="12701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57" name="Shape 157"/>
            <p:cNvSpPr/>
            <p:nvPr/>
          </p:nvSpPr>
          <p:spPr>
            <a:xfrm>
              <a:off x="180975" y="676275"/>
              <a:ext cx="28575" cy="19051"/>
            </a:xfrm>
            <a:prstGeom prst="rect">
              <a:avLst/>
            </a:prstGeom>
            <a:solidFill>
              <a:srgbClr val="80808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58" name="Shape 158"/>
            <p:cNvSpPr/>
            <p:nvPr/>
          </p:nvSpPr>
          <p:spPr>
            <a:xfrm>
              <a:off x="188118" y="676275"/>
              <a:ext cx="12701" cy="190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4320" y="21600"/>
                  </a:lnTo>
                  <a:lnTo>
                    <a:pt x="21600" y="21600"/>
                  </a:lnTo>
                  <a:lnTo>
                    <a:pt x="21600" y="9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E6E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59" name="Shape 159"/>
            <p:cNvSpPr/>
            <p:nvPr/>
          </p:nvSpPr>
          <p:spPr>
            <a:xfrm>
              <a:off x="182562" y="679450"/>
              <a:ext cx="23813" cy="12701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60" name="Shape 160"/>
            <p:cNvSpPr/>
            <p:nvPr/>
          </p:nvSpPr>
          <p:spPr>
            <a:xfrm>
              <a:off x="220662" y="676275"/>
              <a:ext cx="26988" cy="19051"/>
            </a:xfrm>
            <a:prstGeom prst="rect">
              <a:avLst/>
            </a:prstGeom>
            <a:solidFill>
              <a:srgbClr val="80808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61" name="Shape 161"/>
            <p:cNvSpPr/>
            <p:nvPr/>
          </p:nvSpPr>
          <p:spPr>
            <a:xfrm>
              <a:off x="227806" y="676275"/>
              <a:ext cx="12701" cy="190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" y="21600"/>
                  </a:lnTo>
                  <a:lnTo>
                    <a:pt x="21600" y="21600"/>
                  </a:lnTo>
                  <a:lnTo>
                    <a:pt x="19440" y="9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E6E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62" name="Shape 162"/>
            <p:cNvSpPr/>
            <p:nvPr/>
          </p:nvSpPr>
          <p:spPr>
            <a:xfrm>
              <a:off x="222250" y="679450"/>
              <a:ext cx="25400" cy="12701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63" name="Shape 163"/>
            <p:cNvSpPr/>
            <p:nvPr/>
          </p:nvSpPr>
          <p:spPr>
            <a:xfrm>
              <a:off x="261937" y="676275"/>
              <a:ext cx="26988" cy="19051"/>
            </a:xfrm>
            <a:prstGeom prst="rect">
              <a:avLst/>
            </a:prstGeom>
            <a:solidFill>
              <a:srgbClr val="80808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64" name="Shape 164"/>
            <p:cNvSpPr/>
            <p:nvPr/>
          </p:nvSpPr>
          <p:spPr>
            <a:xfrm>
              <a:off x="267493" y="676275"/>
              <a:ext cx="12701" cy="190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4320" y="21600"/>
                  </a:lnTo>
                  <a:lnTo>
                    <a:pt x="21600" y="21600"/>
                  </a:lnTo>
                  <a:lnTo>
                    <a:pt x="19440" y="9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E6E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65" name="Shape 165"/>
            <p:cNvSpPr/>
            <p:nvPr/>
          </p:nvSpPr>
          <p:spPr>
            <a:xfrm>
              <a:off x="261937" y="679450"/>
              <a:ext cx="23813" cy="12701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66" name="Shape 166"/>
            <p:cNvSpPr/>
            <p:nvPr/>
          </p:nvSpPr>
          <p:spPr>
            <a:xfrm>
              <a:off x="300037" y="676275"/>
              <a:ext cx="28576" cy="19051"/>
            </a:xfrm>
            <a:prstGeom prst="rect">
              <a:avLst/>
            </a:prstGeom>
            <a:solidFill>
              <a:srgbClr val="80808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67" name="Shape 167"/>
            <p:cNvSpPr/>
            <p:nvPr/>
          </p:nvSpPr>
          <p:spPr>
            <a:xfrm>
              <a:off x="307975" y="676275"/>
              <a:ext cx="12700" cy="190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9440" y="9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E6E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68" name="Shape 168"/>
            <p:cNvSpPr/>
            <p:nvPr/>
          </p:nvSpPr>
          <p:spPr>
            <a:xfrm>
              <a:off x="301625" y="679450"/>
              <a:ext cx="25400" cy="12701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69" name="Shape 169"/>
            <p:cNvSpPr/>
            <p:nvPr/>
          </p:nvSpPr>
          <p:spPr>
            <a:xfrm>
              <a:off x="339725" y="676275"/>
              <a:ext cx="28575" cy="19051"/>
            </a:xfrm>
            <a:prstGeom prst="rect">
              <a:avLst/>
            </a:prstGeom>
            <a:solidFill>
              <a:srgbClr val="80808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70" name="Shape 170"/>
            <p:cNvSpPr/>
            <p:nvPr/>
          </p:nvSpPr>
          <p:spPr>
            <a:xfrm>
              <a:off x="346868" y="676275"/>
              <a:ext cx="12701" cy="190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" y="21600"/>
                  </a:lnTo>
                  <a:lnTo>
                    <a:pt x="21600" y="21600"/>
                  </a:lnTo>
                  <a:lnTo>
                    <a:pt x="21600" y="9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E6E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71" name="Shape 171"/>
            <p:cNvSpPr/>
            <p:nvPr/>
          </p:nvSpPr>
          <p:spPr>
            <a:xfrm>
              <a:off x="341312" y="679450"/>
              <a:ext cx="25401" cy="12701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72" name="Shape 172"/>
            <p:cNvSpPr/>
            <p:nvPr/>
          </p:nvSpPr>
          <p:spPr>
            <a:xfrm>
              <a:off x="380999" y="676275"/>
              <a:ext cx="26989" cy="19051"/>
            </a:xfrm>
            <a:prstGeom prst="rect">
              <a:avLst/>
            </a:prstGeom>
            <a:solidFill>
              <a:srgbClr val="80808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73" name="Shape 173"/>
            <p:cNvSpPr/>
            <p:nvPr/>
          </p:nvSpPr>
          <p:spPr>
            <a:xfrm>
              <a:off x="386556" y="676275"/>
              <a:ext cx="12701" cy="190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" y="21600"/>
                  </a:lnTo>
                  <a:lnTo>
                    <a:pt x="21600" y="21600"/>
                  </a:lnTo>
                  <a:lnTo>
                    <a:pt x="21600" y="9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E6E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74" name="Shape 174"/>
            <p:cNvSpPr/>
            <p:nvPr/>
          </p:nvSpPr>
          <p:spPr>
            <a:xfrm>
              <a:off x="381000" y="679450"/>
              <a:ext cx="25400" cy="12701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75" name="Shape 175"/>
            <p:cNvSpPr/>
            <p:nvPr/>
          </p:nvSpPr>
          <p:spPr>
            <a:xfrm>
              <a:off x="100012" y="763587"/>
              <a:ext cx="28576" cy="15876"/>
            </a:xfrm>
            <a:prstGeom prst="rect">
              <a:avLst/>
            </a:prstGeom>
            <a:solidFill>
              <a:srgbClr val="80808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76" name="Shape 176"/>
            <p:cNvSpPr/>
            <p:nvPr/>
          </p:nvSpPr>
          <p:spPr>
            <a:xfrm>
              <a:off x="108743" y="762000"/>
              <a:ext cx="12701" cy="190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3927" y="21600"/>
                  </a:lnTo>
                  <a:lnTo>
                    <a:pt x="21600" y="20700"/>
                  </a:lnTo>
                  <a:lnTo>
                    <a:pt x="17673" y="9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E6E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77" name="Shape 177"/>
            <p:cNvSpPr/>
            <p:nvPr/>
          </p:nvSpPr>
          <p:spPr>
            <a:xfrm>
              <a:off x="141287" y="763587"/>
              <a:ext cx="26988" cy="15876"/>
            </a:xfrm>
            <a:prstGeom prst="rect">
              <a:avLst/>
            </a:prstGeom>
            <a:solidFill>
              <a:srgbClr val="80808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78" name="Shape 178"/>
            <p:cNvSpPr/>
            <p:nvPr/>
          </p:nvSpPr>
          <p:spPr>
            <a:xfrm>
              <a:off x="148431" y="762000"/>
              <a:ext cx="12701" cy="190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0700"/>
                  </a:lnTo>
                  <a:lnTo>
                    <a:pt x="19440" y="9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E6E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79" name="Shape 179"/>
            <p:cNvSpPr/>
            <p:nvPr/>
          </p:nvSpPr>
          <p:spPr>
            <a:xfrm>
              <a:off x="180975" y="763587"/>
              <a:ext cx="28575" cy="15876"/>
            </a:xfrm>
            <a:prstGeom prst="rect">
              <a:avLst/>
            </a:prstGeom>
            <a:solidFill>
              <a:srgbClr val="80808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80" name="Shape 180"/>
            <p:cNvSpPr/>
            <p:nvPr/>
          </p:nvSpPr>
          <p:spPr>
            <a:xfrm>
              <a:off x="188118" y="762000"/>
              <a:ext cx="12701" cy="190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4320" y="21600"/>
                  </a:lnTo>
                  <a:lnTo>
                    <a:pt x="21600" y="20700"/>
                  </a:lnTo>
                  <a:lnTo>
                    <a:pt x="21600" y="9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E6E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81" name="Shape 181"/>
            <p:cNvSpPr/>
            <p:nvPr/>
          </p:nvSpPr>
          <p:spPr>
            <a:xfrm>
              <a:off x="220662" y="763587"/>
              <a:ext cx="26988" cy="15876"/>
            </a:xfrm>
            <a:prstGeom prst="rect">
              <a:avLst/>
            </a:prstGeom>
            <a:solidFill>
              <a:srgbClr val="80808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82" name="Shape 182"/>
            <p:cNvSpPr/>
            <p:nvPr/>
          </p:nvSpPr>
          <p:spPr>
            <a:xfrm>
              <a:off x="227806" y="762000"/>
              <a:ext cx="12701" cy="190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" y="21600"/>
                  </a:lnTo>
                  <a:lnTo>
                    <a:pt x="21600" y="20700"/>
                  </a:lnTo>
                  <a:lnTo>
                    <a:pt x="19440" y="9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E6E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83" name="Shape 183"/>
            <p:cNvSpPr/>
            <p:nvPr/>
          </p:nvSpPr>
          <p:spPr>
            <a:xfrm>
              <a:off x="261937" y="763587"/>
              <a:ext cx="26988" cy="15876"/>
            </a:xfrm>
            <a:prstGeom prst="rect">
              <a:avLst/>
            </a:prstGeom>
            <a:solidFill>
              <a:srgbClr val="80808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84" name="Shape 184"/>
            <p:cNvSpPr/>
            <p:nvPr/>
          </p:nvSpPr>
          <p:spPr>
            <a:xfrm>
              <a:off x="267493" y="762000"/>
              <a:ext cx="12701" cy="190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4320" y="21600"/>
                  </a:lnTo>
                  <a:lnTo>
                    <a:pt x="21600" y="20700"/>
                  </a:lnTo>
                  <a:lnTo>
                    <a:pt x="19440" y="9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E6E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85" name="Shape 185"/>
            <p:cNvSpPr/>
            <p:nvPr/>
          </p:nvSpPr>
          <p:spPr>
            <a:xfrm>
              <a:off x="300037" y="763587"/>
              <a:ext cx="28576" cy="15876"/>
            </a:xfrm>
            <a:prstGeom prst="rect">
              <a:avLst/>
            </a:prstGeom>
            <a:solidFill>
              <a:srgbClr val="80808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86" name="Shape 186"/>
            <p:cNvSpPr/>
            <p:nvPr/>
          </p:nvSpPr>
          <p:spPr>
            <a:xfrm>
              <a:off x="307975" y="762000"/>
              <a:ext cx="12700" cy="190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0700"/>
                  </a:lnTo>
                  <a:lnTo>
                    <a:pt x="19440" y="9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E6E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87" name="Shape 187"/>
            <p:cNvSpPr/>
            <p:nvPr/>
          </p:nvSpPr>
          <p:spPr>
            <a:xfrm>
              <a:off x="339725" y="763587"/>
              <a:ext cx="28575" cy="15876"/>
            </a:xfrm>
            <a:prstGeom prst="rect">
              <a:avLst/>
            </a:prstGeom>
            <a:solidFill>
              <a:srgbClr val="80808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88" name="Shape 188"/>
            <p:cNvSpPr/>
            <p:nvPr/>
          </p:nvSpPr>
          <p:spPr>
            <a:xfrm>
              <a:off x="346868" y="762000"/>
              <a:ext cx="12701" cy="190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" y="21600"/>
                  </a:lnTo>
                  <a:lnTo>
                    <a:pt x="21600" y="20700"/>
                  </a:lnTo>
                  <a:lnTo>
                    <a:pt x="21600" y="9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E6E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89" name="Shape 189"/>
            <p:cNvSpPr/>
            <p:nvPr/>
          </p:nvSpPr>
          <p:spPr>
            <a:xfrm>
              <a:off x="380999" y="763587"/>
              <a:ext cx="26989" cy="15876"/>
            </a:xfrm>
            <a:prstGeom prst="rect">
              <a:avLst/>
            </a:prstGeom>
            <a:solidFill>
              <a:srgbClr val="80808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90" name="Shape 190"/>
            <p:cNvSpPr/>
            <p:nvPr/>
          </p:nvSpPr>
          <p:spPr>
            <a:xfrm>
              <a:off x="386556" y="762000"/>
              <a:ext cx="12701" cy="190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" y="21600"/>
                  </a:lnTo>
                  <a:lnTo>
                    <a:pt x="21600" y="20700"/>
                  </a:lnTo>
                  <a:lnTo>
                    <a:pt x="21600" y="9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E6E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91" name="Shape 191"/>
            <p:cNvSpPr/>
            <p:nvPr/>
          </p:nvSpPr>
          <p:spPr>
            <a:xfrm>
              <a:off x="100012" y="847725"/>
              <a:ext cx="28576" cy="19051"/>
            </a:xfrm>
            <a:prstGeom prst="rect">
              <a:avLst/>
            </a:prstGeom>
            <a:solidFill>
              <a:srgbClr val="80808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92" name="Shape 192"/>
            <p:cNvSpPr/>
            <p:nvPr/>
          </p:nvSpPr>
          <p:spPr>
            <a:xfrm>
              <a:off x="108743" y="847725"/>
              <a:ext cx="12701" cy="190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3927" y="21600"/>
                  </a:lnTo>
                  <a:lnTo>
                    <a:pt x="21600" y="21600"/>
                  </a:lnTo>
                  <a:lnTo>
                    <a:pt x="17673" y="9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E6E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93" name="Shape 193"/>
            <p:cNvSpPr/>
            <p:nvPr/>
          </p:nvSpPr>
          <p:spPr>
            <a:xfrm>
              <a:off x="141287" y="847725"/>
              <a:ext cx="26988" cy="19051"/>
            </a:xfrm>
            <a:prstGeom prst="rect">
              <a:avLst/>
            </a:prstGeom>
            <a:solidFill>
              <a:srgbClr val="80808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94" name="Shape 194"/>
            <p:cNvSpPr/>
            <p:nvPr/>
          </p:nvSpPr>
          <p:spPr>
            <a:xfrm>
              <a:off x="148431" y="847725"/>
              <a:ext cx="12701" cy="190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9440" y="9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E6E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95" name="Shape 195"/>
            <p:cNvSpPr/>
            <p:nvPr/>
          </p:nvSpPr>
          <p:spPr>
            <a:xfrm>
              <a:off x="180975" y="847725"/>
              <a:ext cx="28575" cy="19051"/>
            </a:xfrm>
            <a:prstGeom prst="rect">
              <a:avLst/>
            </a:prstGeom>
            <a:solidFill>
              <a:srgbClr val="80808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96" name="Shape 196"/>
            <p:cNvSpPr/>
            <p:nvPr/>
          </p:nvSpPr>
          <p:spPr>
            <a:xfrm>
              <a:off x="188118" y="847725"/>
              <a:ext cx="12701" cy="190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4320" y="21600"/>
                  </a:lnTo>
                  <a:lnTo>
                    <a:pt x="21600" y="21600"/>
                  </a:lnTo>
                  <a:lnTo>
                    <a:pt x="21600" y="9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E6E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97" name="Shape 197"/>
            <p:cNvSpPr/>
            <p:nvPr/>
          </p:nvSpPr>
          <p:spPr>
            <a:xfrm>
              <a:off x="220662" y="847725"/>
              <a:ext cx="26988" cy="19051"/>
            </a:xfrm>
            <a:prstGeom prst="rect">
              <a:avLst/>
            </a:prstGeom>
            <a:solidFill>
              <a:srgbClr val="80808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98" name="Shape 198"/>
            <p:cNvSpPr/>
            <p:nvPr/>
          </p:nvSpPr>
          <p:spPr>
            <a:xfrm>
              <a:off x="227806" y="847725"/>
              <a:ext cx="12701" cy="190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" y="21600"/>
                  </a:lnTo>
                  <a:lnTo>
                    <a:pt x="21600" y="21600"/>
                  </a:lnTo>
                  <a:lnTo>
                    <a:pt x="19440" y="9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E6E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99" name="Shape 199"/>
            <p:cNvSpPr/>
            <p:nvPr/>
          </p:nvSpPr>
          <p:spPr>
            <a:xfrm>
              <a:off x="261937" y="847725"/>
              <a:ext cx="26988" cy="19051"/>
            </a:xfrm>
            <a:prstGeom prst="rect">
              <a:avLst/>
            </a:prstGeom>
            <a:solidFill>
              <a:srgbClr val="80808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00" name="Shape 200"/>
            <p:cNvSpPr/>
            <p:nvPr/>
          </p:nvSpPr>
          <p:spPr>
            <a:xfrm>
              <a:off x="267493" y="847725"/>
              <a:ext cx="12701" cy="190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4320" y="21600"/>
                  </a:lnTo>
                  <a:lnTo>
                    <a:pt x="21600" y="21600"/>
                  </a:lnTo>
                  <a:lnTo>
                    <a:pt x="19440" y="9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E6E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01" name="Shape 201"/>
            <p:cNvSpPr/>
            <p:nvPr/>
          </p:nvSpPr>
          <p:spPr>
            <a:xfrm>
              <a:off x="300037" y="847725"/>
              <a:ext cx="28576" cy="19051"/>
            </a:xfrm>
            <a:prstGeom prst="rect">
              <a:avLst/>
            </a:prstGeom>
            <a:solidFill>
              <a:srgbClr val="80808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02" name="Shape 202"/>
            <p:cNvSpPr/>
            <p:nvPr/>
          </p:nvSpPr>
          <p:spPr>
            <a:xfrm>
              <a:off x="307975" y="847725"/>
              <a:ext cx="12700" cy="190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9440" y="9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E6E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03" name="Shape 203"/>
            <p:cNvSpPr/>
            <p:nvPr/>
          </p:nvSpPr>
          <p:spPr>
            <a:xfrm>
              <a:off x="339725" y="847725"/>
              <a:ext cx="28575" cy="19051"/>
            </a:xfrm>
            <a:prstGeom prst="rect">
              <a:avLst/>
            </a:prstGeom>
            <a:solidFill>
              <a:srgbClr val="80808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04" name="Shape 204"/>
            <p:cNvSpPr/>
            <p:nvPr/>
          </p:nvSpPr>
          <p:spPr>
            <a:xfrm>
              <a:off x="346868" y="847725"/>
              <a:ext cx="12701" cy="190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" y="21600"/>
                  </a:lnTo>
                  <a:lnTo>
                    <a:pt x="21600" y="21600"/>
                  </a:lnTo>
                  <a:lnTo>
                    <a:pt x="21600" y="9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E6E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05" name="Shape 205"/>
            <p:cNvSpPr/>
            <p:nvPr/>
          </p:nvSpPr>
          <p:spPr>
            <a:xfrm>
              <a:off x="100012" y="927100"/>
              <a:ext cx="28576" cy="17463"/>
            </a:xfrm>
            <a:prstGeom prst="rect">
              <a:avLst/>
            </a:prstGeom>
            <a:solidFill>
              <a:srgbClr val="80808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06" name="Shape 206"/>
            <p:cNvSpPr/>
            <p:nvPr/>
          </p:nvSpPr>
          <p:spPr>
            <a:xfrm>
              <a:off x="108743" y="925512"/>
              <a:ext cx="12701" cy="190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3927" y="21600"/>
                  </a:lnTo>
                  <a:lnTo>
                    <a:pt x="21600" y="21600"/>
                  </a:lnTo>
                  <a:lnTo>
                    <a:pt x="17673" y="18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E6E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07" name="Shape 207"/>
            <p:cNvSpPr/>
            <p:nvPr/>
          </p:nvSpPr>
          <p:spPr>
            <a:xfrm>
              <a:off x="141287" y="927100"/>
              <a:ext cx="26988" cy="17463"/>
            </a:xfrm>
            <a:prstGeom prst="rect">
              <a:avLst/>
            </a:prstGeom>
            <a:solidFill>
              <a:srgbClr val="80808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08" name="Shape 208"/>
            <p:cNvSpPr/>
            <p:nvPr/>
          </p:nvSpPr>
          <p:spPr>
            <a:xfrm>
              <a:off x="148431" y="925512"/>
              <a:ext cx="12701" cy="190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9440" y="18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E6E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09" name="Shape 209"/>
            <p:cNvSpPr/>
            <p:nvPr/>
          </p:nvSpPr>
          <p:spPr>
            <a:xfrm>
              <a:off x="180975" y="927100"/>
              <a:ext cx="28575" cy="17463"/>
            </a:xfrm>
            <a:prstGeom prst="rect">
              <a:avLst/>
            </a:prstGeom>
            <a:solidFill>
              <a:srgbClr val="80808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10" name="Shape 210"/>
            <p:cNvSpPr/>
            <p:nvPr/>
          </p:nvSpPr>
          <p:spPr>
            <a:xfrm>
              <a:off x="188118" y="925512"/>
              <a:ext cx="12701" cy="190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4320" y="21600"/>
                  </a:lnTo>
                  <a:lnTo>
                    <a:pt x="21600" y="21600"/>
                  </a:lnTo>
                  <a:lnTo>
                    <a:pt x="21600" y="18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E6E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11" name="Shape 211"/>
            <p:cNvSpPr/>
            <p:nvPr/>
          </p:nvSpPr>
          <p:spPr>
            <a:xfrm>
              <a:off x="220662" y="927100"/>
              <a:ext cx="26988" cy="17463"/>
            </a:xfrm>
            <a:prstGeom prst="rect">
              <a:avLst/>
            </a:prstGeom>
            <a:solidFill>
              <a:srgbClr val="80808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12" name="Shape 212"/>
            <p:cNvSpPr/>
            <p:nvPr/>
          </p:nvSpPr>
          <p:spPr>
            <a:xfrm>
              <a:off x="227806" y="925512"/>
              <a:ext cx="12701" cy="190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" y="21600"/>
                  </a:lnTo>
                  <a:lnTo>
                    <a:pt x="21600" y="21600"/>
                  </a:lnTo>
                  <a:lnTo>
                    <a:pt x="19440" y="18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E6E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13" name="Shape 213"/>
            <p:cNvSpPr/>
            <p:nvPr/>
          </p:nvSpPr>
          <p:spPr>
            <a:xfrm>
              <a:off x="261937" y="927100"/>
              <a:ext cx="26988" cy="17463"/>
            </a:xfrm>
            <a:prstGeom prst="rect">
              <a:avLst/>
            </a:prstGeom>
            <a:solidFill>
              <a:srgbClr val="80808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14" name="Shape 214"/>
            <p:cNvSpPr/>
            <p:nvPr/>
          </p:nvSpPr>
          <p:spPr>
            <a:xfrm>
              <a:off x="267493" y="925512"/>
              <a:ext cx="12701" cy="190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4320" y="21600"/>
                  </a:lnTo>
                  <a:lnTo>
                    <a:pt x="21600" y="21600"/>
                  </a:lnTo>
                  <a:lnTo>
                    <a:pt x="19440" y="18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E6E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15" name="Shape 215"/>
            <p:cNvSpPr/>
            <p:nvPr/>
          </p:nvSpPr>
          <p:spPr>
            <a:xfrm>
              <a:off x="300037" y="927100"/>
              <a:ext cx="28576" cy="17463"/>
            </a:xfrm>
            <a:prstGeom prst="rect">
              <a:avLst/>
            </a:prstGeom>
            <a:solidFill>
              <a:srgbClr val="80808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16" name="Shape 216"/>
            <p:cNvSpPr/>
            <p:nvPr/>
          </p:nvSpPr>
          <p:spPr>
            <a:xfrm>
              <a:off x="307975" y="925512"/>
              <a:ext cx="12700" cy="190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9440" y="18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E6E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17" name="Shape 217"/>
            <p:cNvSpPr/>
            <p:nvPr/>
          </p:nvSpPr>
          <p:spPr>
            <a:xfrm>
              <a:off x="339725" y="927100"/>
              <a:ext cx="28575" cy="17463"/>
            </a:xfrm>
            <a:prstGeom prst="rect">
              <a:avLst/>
            </a:prstGeom>
            <a:solidFill>
              <a:srgbClr val="80808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18" name="Shape 218"/>
            <p:cNvSpPr/>
            <p:nvPr/>
          </p:nvSpPr>
          <p:spPr>
            <a:xfrm>
              <a:off x="346868" y="925512"/>
              <a:ext cx="12701" cy="190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" y="21600"/>
                  </a:lnTo>
                  <a:lnTo>
                    <a:pt x="21600" y="21600"/>
                  </a:lnTo>
                  <a:lnTo>
                    <a:pt x="21600" y="18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E6E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19" name="Shape 219"/>
            <p:cNvSpPr/>
            <p:nvPr/>
          </p:nvSpPr>
          <p:spPr>
            <a:xfrm>
              <a:off x="100012" y="881062"/>
              <a:ext cx="28576" cy="17463"/>
            </a:xfrm>
            <a:prstGeom prst="rect">
              <a:avLst/>
            </a:prstGeom>
            <a:solidFill>
              <a:srgbClr val="80808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20" name="Shape 220"/>
            <p:cNvSpPr/>
            <p:nvPr/>
          </p:nvSpPr>
          <p:spPr>
            <a:xfrm>
              <a:off x="108743" y="881062"/>
              <a:ext cx="12701" cy="174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3927" y="21600"/>
                  </a:lnTo>
                  <a:lnTo>
                    <a:pt x="21600" y="21600"/>
                  </a:lnTo>
                  <a:lnTo>
                    <a:pt x="17673" y="18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E6E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21" name="Shape 221"/>
            <p:cNvSpPr/>
            <p:nvPr/>
          </p:nvSpPr>
          <p:spPr>
            <a:xfrm>
              <a:off x="141287" y="881062"/>
              <a:ext cx="26988" cy="17463"/>
            </a:xfrm>
            <a:prstGeom prst="rect">
              <a:avLst/>
            </a:prstGeom>
            <a:solidFill>
              <a:srgbClr val="80808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22" name="Shape 222"/>
            <p:cNvSpPr/>
            <p:nvPr/>
          </p:nvSpPr>
          <p:spPr>
            <a:xfrm>
              <a:off x="148431" y="881062"/>
              <a:ext cx="12701" cy="174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9440" y="18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E6E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23" name="Shape 223"/>
            <p:cNvSpPr/>
            <p:nvPr/>
          </p:nvSpPr>
          <p:spPr>
            <a:xfrm>
              <a:off x="180975" y="881062"/>
              <a:ext cx="28575" cy="17463"/>
            </a:xfrm>
            <a:prstGeom prst="rect">
              <a:avLst/>
            </a:prstGeom>
            <a:solidFill>
              <a:srgbClr val="80808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24" name="Shape 224"/>
            <p:cNvSpPr/>
            <p:nvPr/>
          </p:nvSpPr>
          <p:spPr>
            <a:xfrm>
              <a:off x="188118" y="881062"/>
              <a:ext cx="12701" cy="174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4320" y="21600"/>
                  </a:lnTo>
                  <a:lnTo>
                    <a:pt x="21600" y="21600"/>
                  </a:lnTo>
                  <a:lnTo>
                    <a:pt x="21600" y="18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E6E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25" name="Shape 225"/>
            <p:cNvSpPr/>
            <p:nvPr/>
          </p:nvSpPr>
          <p:spPr>
            <a:xfrm>
              <a:off x="220662" y="881062"/>
              <a:ext cx="26988" cy="17463"/>
            </a:xfrm>
            <a:prstGeom prst="rect">
              <a:avLst/>
            </a:prstGeom>
            <a:solidFill>
              <a:srgbClr val="80808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26" name="Shape 226"/>
            <p:cNvSpPr/>
            <p:nvPr/>
          </p:nvSpPr>
          <p:spPr>
            <a:xfrm>
              <a:off x="227806" y="881062"/>
              <a:ext cx="12701" cy="174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" y="21600"/>
                  </a:lnTo>
                  <a:lnTo>
                    <a:pt x="21600" y="21600"/>
                  </a:lnTo>
                  <a:lnTo>
                    <a:pt x="19440" y="18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E6E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27" name="Shape 227"/>
            <p:cNvSpPr/>
            <p:nvPr/>
          </p:nvSpPr>
          <p:spPr>
            <a:xfrm>
              <a:off x="261937" y="881062"/>
              <a:ext cx="26988" cy="17463"/>
            </a:xfrm>
            <a:prstGeom prst="rect">
              <a:avLst/>
            </a:prstGeom>
            <a:solidFill>
              <a:srgbClr val="80808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28" name="Shape 228"/>
            <p:cNvSpPr/>
            <p:nvPr/>
          </p:nvSpPr>
          <p:spPr>
            <a:xfrm>
              <a:off x="267493" y="881062"/>
              <a:ext cx="12701" cy="174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4320" y="21600"/>
                  </a:lnTo>
                  <a:lnTo>
                    <a:pt x="21600" y="21600"/>
                  </a:lnTo>
                  <a:lnTo>
                    <a:pt x="19440" y="18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E6E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29" name="Shape 229"/>
            <p:cNvSpPr/>
            <p:nvPr/>
          </p:nvSpPr>
          <p:spPr>
            <a:xfrm>
              <a:off x="300037" y="881062"/>
              <a:ext cx="28576" cy="17463"/>
            </a:xfrm>
            <a:prstGeom prst="rect">
              <a:avLst/>
            </a:prstGeom>
            <a:solidFill>
              <a:srgbClr val="80808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30" name="Shape 230"/>
            <p:cNvSpPr/>
            <p:nvPr/>
          </p:nvSpPr>
          <p:spPr>
            <a:xfrm>
              <a:off x="307975" y="881062"/>
              <a:ext cx="12700" cy="174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9440" y="18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E6E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31" name="Shape 231"/>
            <p:cNvSpPr/>
            <p:nvPr/>
          </p:nvSpPr>
          <p:spPr>
            <a:xfrm>
              <a:off x="339725" y="881062"/>
              <a:ext cx="28575" cy="17463"/>
            </a:xfrm>
            <a:prstGeom prst="rect">
              <a:avLst/>
            </a:prstGeom>
            <a:solidFill>
              <a:srgbClr val="80808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32" name="Shape 232"/>
            <p:cNvSpPr/>
            <p:nvPr/>
          </p:nvSpPr>
          <p:spPr>
            <a:xfrm>
              <a:off x="346868" y="881062"/>
              <a:ext cx="12701" cy="174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" y="21600"/>
                  </a:lnTo>
                  <a:lnTo>
                    <a:pt x="21600" y="21600"/>
                  </a:lnTo>
                  <a:lnTo>
                    <a:pt x="21600" y="18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E6E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33" name="Shape 233"/>
            <p:cNvSpPr/>
            <p:nvPr/>
          </p:nvSpPr>
          <p:spPr>
            <a:xfrm>
              <a:off x="100012" y="798512"/>
              <a:ext cx="28576" cy="17463"/>
            </a:xfrm>
            <a:prstGeom prst="rect">
              <a:avLst/>
            </a:prstGeom>
            <a:solidFill>
              <a:srgbClr val="80808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34" name="Shape 234"/>
            <p:cNvSpPr/>
            <p:nvPr/>
          </p:nvSpPr>
          <p:spPr>
            <a:xfrm>
              <a:off x="108743" y="796925"/>
              <a:ext cx="12701" cy="190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3927" y="21600"/>
                  </a:lnTo>
                  <a:lnTo>
                    <a:pt x="21600" y="20700"/>
                  </a:lnTo>
                  <a:lnTo>
                    <a:pt x="17673" y="1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E6E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35" name="Shape 235"/>
            <p:cNvSpPr/>
            <p:nvPr/>
          </p:nvSpPr>
          <p:spPr>
            <a:xfrm>
              <a:off x="141287" y="798512"/>
              <a:ext cx="26988" cy="17463"/>
            </a:xfrm>
            <a:prstGeom prst="rect">
              <a:avLst/>
            </a:prstGeom>
            <a:solidFill>
              <a:srgbClr val="80808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36" name="Shape 236"/>
            <p:cNvSpPr/>
            <p:nvPr/>
          </p:nvSpPr>
          <p:spPr>
            <a:xfrm>
              <a:off x="148431" y="796925"/>
              <a:ext cx="12701" cy="190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0700"/>
                  </a:lnTo>
                  <a:lnTo>
                    <a:pt x="19440" y="1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E6E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37" name="Shape 237"/>
            <p:cNvSpPr/>
            <p:nvPr/>
          </p:nvSpPr>
          <p:spPr>
            <a:xfrm>
              <a:off x="180975" y="798512"/>
              <a:ext cx="28575" cy="17463"/>
            </a:xfrm>
            <a:prstGeom prst="rect">
              <a:avLst/>
            </a:prstGeom>
            <a:solidFill>
              <a:srgbClr val="80808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38" name="Shape 238"/>
            <p:cNvSpPr/>
            <p:nvPr/>
          </p:nvSpPr>
          <p:spPr>
            <a:xfrm>
              <a:off x="188118" y="796925"/>
              <a:ext cx="12701" cy="190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4320" y="21600"/>
                  </a:lnTo>
                  <a:lnTo>
                    <a:pt x="21600" y="20700"/>
                  </a:lnTo>
                  <a:lnTo>
                    <a:pt x="21600" y="1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E6E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39" name="Shape 239"/>
            <p:cNvSpPr/>
            <p:nvPr/>
          </p:nvSpPr>
          <p:spPr>
            <a:xfrm>
              <a:off x="220662" y="798512"/>
              <a:ext cx="26988" cy="17463"/>
            </a:xfrm>
            <a:prstGeom prst="rect">
              <a:avLst/>
            </a:prstGeom>
            <a:solidFill>
              <a:srgbClr val="80808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40" name="Shape 240"/>
            <p:cNvSpPr/>
            <p:nvPr/>
          </p:nvSpPr>
          <p:spPr>
            <a:xfrm>
              <a:off x="227806" y="796925"/>
              <a:ext cx="12701" cy="190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" y="21600"/>
                  </a:lnTo>
                  <a:lnTo>
                    <a:pt x="21600" y="20700"/>
                  </a:lnTo>
                  <a:lnTo>
                    <a:pt x="19440" y="1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E6E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41" name="Shape 241"/>
            <p:cNvSpPr/>
            <p:nvPr/>
          </p:nvSpPr>
          <p:spPr>
            <a:xfrm>
              <a:off x="261937" y="798512"/>
              <a:ext cx="26988" cy="17463"/>
            </a:xfrm>
            <a:prstGeom prst="rect">
              <a:avLst/>
            </a:prstGeom>
            <a:solidFill>
              <a:srgbClr val="80808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42" name="Shape 242"/>
            <p:cNvSpPr/>
            <p:nvPr/>
          </p:nvSpPr>
          <p:spPr>
            <a:xfrm>
              <a:off x="267493" y="796925"/>
              <a:ext cx="12701" cy="190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4320" y="21600"/>
                  </a:lnTo>
                  <a:lnTo>
                    <a:pt x="21600" y="20700"/>
                  </a:lnTo>
                  <a:lnTo>
                    <a:pt x="19440" y="1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E6E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43" name="Shape 243"/>
            <p:cNvSpPr/>
            <p:nvPr/>
          </p:nvSpPr>
          <p:spPr>
            <a:xfrm>
              <a:off x="300037" y="798512"/>
              <a:ext cx="28576" cy="17463"/>
            </a:xfrm>
            <a:prstGeom prst="rect">
              <a:avLst/>
            </a:prstGeom>
            <a:solidFill>
              <a:srgbClr val="80808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44" name="Shape 244"/>
            <p:cNvSpPr/>
            <p:nvPr/>
          </p:nvSpPr>
          <p:spPr>
            <a:xfrm>
              <a:off x="307975" y="796925"/>
              <a:ext cx="12700" cy="190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0700"/>
                  </a:lnTo>
                  <a:lnTo>
                    <a:pt x="19440" y="1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E6E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45" name="Shape 245"/>
            <p:cNvSpPr/>
            <p:nvPr/>
          </p:nvSpPr>
          <p:spPr>
            <a:xfrm>
              <a:off x="339725" y="798512"/>
              <a:ext cx="28575" cy="17463"/>
            </a:xfrm>
            <a:prstGeom prst="rect">
              <a:avLst/>
            </a:prstGeom>
            <a:solidFill>
              <a:srgbClr val="80808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46" name="Shape 246"/>
            <p:cNvSpPr/>
            <p:nvPr/>
          </p:nvSpPr>
          <p:spPr>
            <a:xfrm>
              <a:off x="346868" y="796925"/>
              <a:ext cx="12701" cy="190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" y="21600"/>
                  </a:lnTo>
                  <a:lnTo>
                    <a:pt x="21600" y="20700"/>
                  </a:lnTo>
                  <a:lnTo>
                    <a:pt x="21600" y="1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E6E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47" name="Shape 247"/>
            <p:cNvSpPr/>
            <p:nvPr/>
          </p:nvSpPr>
          <p:spPr>
            <a:xfrm>
              <a:off x="380999" y="798512"/>
              <a:ext cx="26989" cy="17463"/>
            </a:xfrm>
            <a:prstGeom prst="rect">
              <a:avLst/>
            </a:prstGeom>
            <a:solidFill>
              <a:srgbClr val="80808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48" name="Shape 248"/>
            <p:cNvSpPr/>
            <p:nvPr/>
          </p:nvSpPr>
          <p:spPr>
            <a:xfrm>
              <a:off x="386556" y="796925"/>
              <a:ext cx="12701" cy="190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" y="21600"/>
                  </a:lnTo>
                  <a:lnTo>
                    <a:pt x="21600" y="20700"/>
                  </a:lnTo>
                  <a:lnTo>
                    <a:pt x="21600" y="1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E6E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49" name="Shape 249"/>
            <p:cNvSpPr/>
            <p:nvPr/>
          </p:nvSpPr>
          <p:spPr>
            <a:xfrm>
              <a:off x="100012" y="639762"/>
              <a:ext cx="28576" cy="17463"/>
            </a:xfrm>
            <a:prstGeom prst="rect">
              <a:avLst/>
            </a:prstGeom>
            <a:solidFill>
              <a:srgbClr val="80808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50" name="Shape 250"/>
            <p:cNvSpPr/>
            <p:nvPr/>
          </p:nvSpPr>
          <p:spPr>
            <a:xfrm>
              <a:off x="108743" y="639762"/>
              <a:ext cx="12701" cy="190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3927" y="21600"/>
                  </a:lnTo>
                  <a:lnTo>
                    <a:pt x="21600" y="20700"/>
                  </a:lnTo>
                  <a:lnTo>
                    <a:pt x="17673" y="1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E6E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51" name="Shape 251"/>
            <p:cNvSpPr/>
            <p:nvPr/>
          </p:nvSpPr>
          <p:spPr>
            <a:xfrm>
              <a:off x="141287" y="639762"/>
              <a:ext cx="26988" cy="17463"/>
            </a:xfrm>
            <a:prstGeom prst="rect">
              <a:avLst/>
            </a:prstGeom>
            <a:solidFill>
              <a:srgbClr val="80808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52" name="Shape 252"/>
            <p:cNvSpPr/>
            <p:nvPr/>
          </p:nvSpPr>
          <p:spPr>
            <a:xfrm>
              <a:off x="148431" y="639762"/>
              <a:ext cx="12701" cy="190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0700"/>
                  </a:lnTo>
                  <a:lnTo>
                    <a:pt x="19440" y="1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E6E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53" name="Shape 253"/>
            <p:cNvSpPr/>
            <p:nvPr/>
          </p:nvSpPr>
          <p:spPr>
            <a:xfrm>
              <a:off x="180975" y="639762"/>
              <a:ext cx="28575" cy="17463"/>
            </a:xfrm>
            <a:prstGeom prst="rect">
              <a:avLst/>
            </a:prstGeom>
            <a:solidFill>
              <a:srgbClr val="80808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54" name="Shape 254"/>
            <p:cNvSpPr/>
            <p:nvPr/>
          </p:nvSpPr>
          <p:spPr>
            <a:xfrm>
              <a:off x="188118" y="639762"/>
              <a:ext cx="12701" cy="190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4320" y="21600"/>
                  </a:lnTo>
                  <a:lnTo>
                    <a:pt x="21600" y="20700"/>
                  </a:lnTo>
                  <a:lnTo>
                    <a:pt x="21600" y="1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E6E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55" name="Shape 255"/>
            <p:cNvSpPr/>
            <p:nvPr/>
          </p:nvSpPr>
          <p:spPr>
            <a:xfrm>
              <a:off x="220662" y="639762"/>
              <a:ext cx="26988" cy="17463"/>
            </a:xfrm>
            <a:prstGeom prst="rect">
              <a:avLst/>
            </a:prstGeom>
            <a:solidFill>
              <a:srgbClr val="80808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56" name="Shape 256"/>
            <p:cNvSpPr/>
            <p:nvPr/>
          </p:nvSpPr>
          <p:spPr>
            <a:xfrm>
              <a:off x="227806" y="639762"/>
              <a:ext cx="12701" cy="190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" y="21600"/>
                  </a:lnTo>
                  <a:lnTo>
                    <a:pt x="21600" y="20700"/>
                  </a:lnTo>
                  <a:lnTo>
                    <a:pt x="19440" y="1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E6E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57" name="Shape 257"/>
            <p:cNvSpPr/>
            <p:nvPr/>
          </p:nvSpPr>
          <p:spPr>
            <a:xfrm>
              <a:off x="261937" y="639762"/>
              <a:ext cx="26988" cy="17463"/>
            </a:xfrm>
            <a:prstGeom prst="rect">
              <a:avLst/>
            </a:prstGeom>
            <a:solidFill>
              <a:srgbClr val="80808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58" name="Shape 258"/>
            <p:cNvSpPr/>
            <p:nvPr/>
          </p:nvSpPr>
          <p:spPr>
            <a:xfrm>
              <a:off x="267493" y="639762"/>
              <a:ext cx="12701" cy="190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4320" y="21600"/>
                  </a:lnTo>
                  <a:lnTo>
                    <a:pt x="21600" y="20700"/>
                  </a:lnTo>
                  <a:lnTo>
                    <a:pt x="19440" y="1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E6E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59" name="Shape 259"/>
            <p:cNvSpPr/>
            <p:nvPr/>
          </p:nvSpPr>
          <p:spPr>
            <a:xfrm>
              <a:off x="300037" y="639762"/>
              <a:ext cx="28576" cy="17463"/>
            </a:xfrm>
            <a:prstGeom prst="rect">
              <a:avLst/>
            </a:prstGeom>
            <a:solidFill>
              <a:srgbClr val="80808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60" name="Shape 260"/>
            <p:cNvSpPr/>
            <p:nvPr/>
          </p:nvSpPr>
          <p:spPr>
            <a:xfrm>
              <a:off x="307975" y="639762"/>
              <a:ext cx="12700" cy="190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0700"/>
                  </a:lnTo>
                  <a:lnTo>
                    <a:pt x="19440" y="1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E6E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61" name="Shape 261"/>
            <p:cNvSpPr/>
            <p:nvPr/>
          </p:nvSpPr>
          <p:spPr>
            <a:xfrm>
              <a:off x="339725" y="639762"/>
              <a:ext cx="28575" cy="17463"/>
            </a:xfrm>
            <a:prstGeom prst="rect">
              <a:avLst/>
            </a:prstGeom>
            <a:solidFill>
              <a:srgbClr val="80808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62" name="Shape 262"/>
            <p:cNvSpPr/>
            <p:nvPr/>
          </p:nvSpPr>
          <p:spPr>
            <a:xfrm>
              <a:off x="346868" y="639762"/>
              <a:ext cx="12701" cy="190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" y="21600"/>
                  </a:lnTo>
                  <a:lnTo>
                    <a:pt x="21600" y="20700"/>
                  </a:lnTo>
                  <a:lnTo>
                    <a:pt x="21600" y="1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E6E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63" name="Shape 263"/>
            <p:cNvSpPr/>
            <p:nvPr/>
          </p:nvSpPr>
          <p:spPr>
            <a:xfrm>
              <a:off x="380999" y="639762"/>
              <a:ext cx="26989" cy="17463"/>
            </a:xfrm>
            <a:prstGeom prst="rect">
              <a:avLst/>
            </a:prstGeom>
            <a:solidFill>
              <a:srgbClr val="80808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64" name="Shape 264"/>
            <p:cNvSpPr/>
            <p:nvPr/>
          </p:nvSpPr>
          <p:spPr>
            <a:xfrm>
              <a:off x="386556" y="639762"/>
              <a:ext cx="12701" cy="190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" y="21600"/>
                  </a:lnTo>
                  <a:lnTo>
                    <a:pt x="21600" y="20700"/>
                  </a:lnTo>
                  <a:lnTo>
                    <a:pt x="21600" y="1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E6E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65" name="Shape 265"/>
            <p:cNvSpPr/>
            <p:nvPr/>
          </p:nvSpPr>
          <p:spPr>
            <a:xfrm>
              <a:off x="93662" y="274637"/>
              <a:ext cx="307976" cy="1222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412"/>
                  </a:moveTo>
                  <a:lnTo>
                    <a:pt x="557" y="21600"/>
                  </a:lnTo>
                  <a:lnTo>
                    <a:pt x="20765" y="21600"/>
                  </a:lnTo>
                  <a:lnTo>
                    <a:pt x="21600" y="0"/>
                  </a:lnTo>
                  <a:lnTo>
                    <a:pt x="0" y="141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3859"/>
                </a:gs>
                <a:gs pos="100000">
                  <a:srgbClr val="0078C0"/>
                </a:gs>
              </a:gsLst>
              <a:lin ang="189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66" name="Shape 266"/>
            <p:cNvSpPr/>
            <p:nvPr/>
          </p:nvSpPr>
          <p:spPr>
            <a:xfrm>
              <a:off x="0" y="-1"/>
              <a:ext cx="485776" cy="9763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565" y="368"/>
                  </a:moveTo>
                  <a:lnTo>
                    <a:pt x="2082" y="5334"/>
                  </a:lnTo>
                  <a:lnTo>
                    <a:pt x="4906" y="20933"/>
                  </a:lnTo>
                  <a:lnTo>
                    <a:pt x="16341" y="21126"/>
                  </a:lnTo>
                  <a:lnTo>
                    <a:pt x="20118" y="5036"/>
                  </a:lnTo>
                  <a:lnTo>
                    <a:pt x="16729" y="368"/>
                  </a:lnTo>
                  <a:lnTo>
                    <a:pt x="6565" y="421"/>
                  </a:lnTo>
                  <a:lnTo>
                    <a:pt x="6000" y="18"/>
                  </a:lnTo>
                  <a:lnTo>
                    <a:pt x="17329" y="0"/>
                  </a:lnTo>
                  <a:lnTo>
                    <a:pt x="21600" y="5036"/>
                  </a:lnTo>
                  <a:lnTo>
                    <a:pt x="21600" y="5685"/>
                  </a:lnTo>
                  <a:lnTo>
                    <a:pt x="17082" y="21600"/>
                  </a:lnTo>
                  <a:lnTo>
                    <a:pt x="4165" y="21319"/>
                  </a:lnTo>
                  <a:lnTo>
                    <a:pt x="0" y="5246"/>
                  </a:lnTo>
                  <a:lnTo>
                    <a:pt x="6000" y="35"/>
                  </a:lnTo>
                  <a:lnTo>
                    <a:pt x="6565" y="3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67" name="Shape 267"/>
            <p:cNvSpPr/>
            <p:nvPr/>
          </p:nvSpPr>
          <p:spPr>
            <a:xfrm>
              <a:off x="88900" y="269875"/>
              <a:ext cx="315913" cy="127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66" y="21600"/>
                  </a:moveTo>
                  <a:lnTo>
                    <a:pt x="0" y="945"/>
                  </a:lnTo>
                  <a:lnTo>
                    <a:pt x="21600" y="0"/>
                  </a:lnTo>
                  <a:lnTo>
                    <a:pt x="20463" y="21600"/>
                  </a:lnTo>
                  <a:lnTo>
                    <a:pt x="21005" y="2430"/>
                  </a:lnTo>
                  <a:lnTo>
                    <a:pt x="1029" y="2835"/>
                  </a:lnTo>
                  <a:lnTo>
                    <a:pt x="866" y="21600"/>
                  </a:lnTo>
                  <a:close/>
                </a:path>
              </a:pathLst>
            </a:custGeom>
            <a:solidFill>
              <a:srgbClr val="00BEF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68" name="Shape 268"/>
            <p:cNvSpPr/>
            <p:nvPr/>
          </p:nvSpPr>
          <p:spPr>
            <a:xfrm>
              <a:off x="68262" y="592137"/>
              <a:ext cx="350838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350"/>
                  </a:moveTo>
                  <a:lnTo>
                    <a:pt x="21600" y="0"/>
                  </a:lnTo>
                  <a:lnTo>
                    <a:pt x="21355" y="21600"/>
                  </a:lnTo>
                  <a:lnTo>
                    <a:pt x="196" y="21600"/>
                  </a:lnTo>
                  <a:lnTo>
                    <a:pt x="0" y="1350"/>
                  </a:lnTo>
                  <a:close/>
                </a:path>
              </a:pathLst>
            </a:custGeom>
            <a:solidFill>
              <a:srgbClr val="9AD9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270" name="Shape 270"/>
          <p:cNvSpPr/>
          <p:nvPr/>
        </p:nvSpPr>
        <p:spPr>
          <a:xfrm>
            <a:off x="7562423" y="4174316"/>
            <a:ext cx="1524001" cy="49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1400"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r>
              <a:t>API Implementation</a:t>
            </a:r>
          </a:p>
        </p:txBody>
      </p:sp>
      <p:sp>
        <p:nvSpPr>
          <p:cNvPr id="271" name="Shape 271"/>
          <p:cNvSpPr/>
          <p:nvPr/>
        </p:nvSpPr>
        <p:spPr>
          <a:xfrm flipV="1">
            <a:off x="5524112" y="4669050"/>
            <a:ext cx="1175455" cy="16918"/>
          </a:xfrm>
          <a:prstGeom prst="line">
            <a:avLst/>
          </a:prstGeom>
          <a:ln w="25400">
            <a:solidFill>
              <a:srgbClr val="000000"/>
            </a:solidFill>
            <a:headEnd type="triangle"/>
            <a:tailEnd type="triangle"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272" name="image4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81246" y="2687162"/>
            <a:ext cx="416019" cy="571454"/>
          </a:xfrm>
          <a:prstGeom prst="rect">
            <a:avLst/>
          </a:prstGeom>
          <a:ln w="12700">
            <a:miter lim="400000"/>
          </a:ln>
        </p:spPr>
      </p:pic>
      <p:pic>
        <p:nvPicPr>
          <p:cNvPr id="273" name="image5.pn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44767" y="2844410"/>
            <a:ext cx="439827" cy="425002"/>
          </a:xfrm>
          <a:prstGeom prst="rect">
            <a:avLst/>
          </a:prstGeom>
          <a:ln w="12700">
            <a:miter lim="400000"/>
          </a:ln>
        </p:spPr>
      </p:pic>
      <p:sp>
        <p:nvSpPr>
          <p:cNvPr id="274" name="Shape 274"/>
          <p:cNvSpPr/>
          <p:nvPr/>
        </p:nvSpPr>
        <p:spPr>
          <a:xfrm>
            <a:off x="4515899" y="4046721"/>
            <a:ext cx="574735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r>
              <a:t>ISAM</a:t>
            </a:r>
          </a:p>
        </p:txBody>
      </p:sp>
      <p:sp>
        <p:nvSpPr>
          <p:cNvPr id="276" name="Shape 276"/>
          <p:cNvSpPr/>
          <p:nvPr/>
        </p:nvSpPr>
        <p:spPr>
          <a:xfrm flipV="1">
            <a:off x="4846626" y="2946644"/>
            <a:ext cx="2298284" cy="434976"/>
          </a:xfrm>
          <a:prstGeom prst="line">
            <a:avLst/>
          </a:prstGeom>
          <a:ln w="25400">
            <a:solidFill>
              <a:srgbClr val="000000"/>
            </a:solidFill>
            <a:headEnd type="triangle"/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77" name="Shape 277"/>
          <p:cNvSpPr/>
          <p:nvPr/>
        </p:nvSpPr>
        <p:spPr>
          <a:xfrm>
            <a:off x="5500787" y="3262112"/>
            <a:ext cx="1945708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1200"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r>
              <a:rPr/>
              <a:t>Authentication</a:t>
            </a:r>
            <a:r>
              <a:rPr smtClean="0"/>
              <a:t>/</a:t>
            </a:r>
            <a:endParaRPr lang="en-US" smtClean="0"/>
          </a:p>
          <a:p>
            <a:r>
              <a:rPr dirty="0" smtClean="0"/>
              <a:t>Authorization</a:t>
            </a:r>
            <a:endParaRPr dirty="0"/>
          </a:p>
        </p:txBody>
      </p:sp>
      <p:pic>
        <p:nvPicPr>
          <p:cNvPr id="278" name="image6.png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58636" y="2971249"/>
            <a:ext cx="1185908" cy="948900"/>
          </a:xfrm>
          <a:prstGeom prst="rect">
            <a:avLst/>
          </a:prstGeom>
          <a:ln w="12700">
            <a:miter lim="400000"/>
          </a:ln>
        </p:spPr>
      </p:pic>
      <p:sp>
        <p:nvSpPr>
          <p:cNvPr id="279" name="Shape 279"/>
          <p:cNvSpPr/>
          <p:nvPr/>
        </p:nvSpPr>
        <p:spPr>
          <a:xfrm>
            <a:off x="747499" y="3463272"/>
            <a:ext cx="3309472" cy="1103162"/>
          </a:xfrm>
          <a:prstGeom prst="line">
            <a:avLst/>
          </a:prstGeom>
          <a:ln w="25400">
            <a:solidFill>
              <a:srgbClr val="000000"/>
            </a:solidFill>
            <a:headEnd type="triangle"/>
            <a:tailEnd type="triangle"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280" name="image6.png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5201" y="4194600"/>
            <a:ext cx="1185908" cy="948900"/>
          </a:xfrm>
          <a:prstGeom prst="rect">
            <a:avLst/>
          </a:prstGeom>
          <a:ln w="12700">
            <a:miter lim="400000"/>
          </a:ln>
        </p:spPr>
      </p:pic>
      <p:sp>
        <p:nvSpPr>
          <p:cNvPr id="283" name="Shape 283"/>
          <p:cNvSpPr/>
          <p:nvPr/>
        </p:nvSpPr>
        <p:spPr>
          <a:xfrm>
            <a:off x="4215174" y="2836859"/>
            <a:ext cx="1587198" cy="4308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algn="ctr">
              <a:defRPr sz="1400">
                <a:latin typeface="+mn-lt"/>
                <a:ea typeface="+mn-ea"/>
                <a:cs typeface="+mn-cs"/>
                <a:sym typeface="Calibri"/>
              </a:defRPr>
            </a:pPr>
            <a:r>
              <a:rPr b="1" dirty="0"/>
              <a:t>Authorization </a:t>
            </a:r>
          </a:p>
          <a:p>
            <a:pPr algn="ctr">
              <a:defRPr sz="1400">
                <a:latin typeface="+mn-lt"/>
                <a:ea typeface="+mn-ea"/>
                <a:cs typeface="+mn-cs"/>
                <a:sym typeface="Calibri"/>
              </a:defRPr>
            </a:pPr>
            <a:r>
              <a:rPr b="1" dirty="0"/>
              <a:t>Server</a:t>
            </a:r>
          </a:p>
        </p:txBody>
      </p:sp>
      <p:sp>
        <p:nvSpPr>
          <p:cNvPr id="284" name="Shape 284"/>
          <p:cNvSpPr/>
          <p:nvPr/>
        </p:nvSpPr>
        <p:spPr>
          <a:xfrm>
            <a:off x="2750314" y="4676558"/>
            <a:ext cx="1587197" cy="4308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algn="ctr">
              <a:defRPr sz="1400">
                <a:latin typeface="+mn-lt"/>
                <a:ea typeface="+mn-ea"/>
                <a:cs typeface="+mn-cs"/>
                <a:sym typeface="Calibri"/>
              </a:defRPr>
            </a:pPr>
            <a:r>
              <a:rPr b="1" dirty="0"/>
              <a:t>Resource</a:t>
            </a:r>
          </a:p>
          <a:p>
            <a:pPr algn="ctr">
              <a:defRPr sz="1400">
                <a:latin typeface="+mn-lt"/>
                <a:ea typeface="+mn-ea"/>
                <a:cs typeface="+mn-cs"/>
                <a:sym typeface="Calibri"/>
              </a:defRPr>
            </a:pPr>
            <a:r>
              <a:rPr b="1" dirty="0"/>
              <a:t>Server</a:t>
            </a:r>
          </a:p>
        </p:txBody>
      </p:sp>
      <p:sp>
        <p:nvSpPr>
          <p:cNvPr id="285" name="Shape 277"/>
          <p:cNvSpPr/>
          <p:nvPr/>
        </p:nvSpPr>
        <p:spPr>
          <a:xfrm>
            <a:off x="7167771" y="2352405"/>
            <a:ext cx="1945708" cy="4308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sz="1200"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r>
              <a:rPr lang="en-US" sz="1400" b="1" dirty="0" smtClean="0"/>
              <a:t>Third-Party </a:t>
            </a:r>
          </a:p>
          <a:p>
            <a:r>
              <a:rPr lang="en-US" sz="1400" b="1" dirty="0" smtClean="0"/>
              <a:t>Authentication Service</a:t>
            </a:r>
            <a:endParaRPr sz="1400" b="1" dirty="0"/>
          </a:p>
        </p:txBody>
      </p:sp>
    </p:spTree>
    <p:extLst>
      <p:ext uri="{BB962C8B-B14F-4D97-AF65-F5344CB8AC3E}">
        <p14:creationId xmlns:p14="http://schemas.microsoft.com/office/powerpoint/2010/main" val="2117327321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Third-party authentication service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688" y="901700"/>
            <a:ext cx="5649912" cy="4038290"/>
          </a:xfrm>
        </p:spPr>
        <p:txBody>
          <a:bodyPr/>
          <a:lstStyle/>
          <a:p>
            <a:r>
              <a:rPr lang="en-US" dirty="0" smtClean="0"/>
              <a:t>Redirect </a:t>
            </a:r>
            <a:r>
              <a:rPr lang="en-US" dirty="0"/>
              <a:t>the user agent (</a:t>
            </a:r>
            <a:r>
              <a:rPr lang="en-US" dirty="0" err="1"/>
              <a:t>ie</a:t>
            </a:r>
            <a:r>
              <a:rPr lang="en-US" dirty="0"/>
              <a:t> Web browser) to an </a:t>
            </a:r>
            <a:r>
              <a:rPr lang="en-US" b="1" dirty="0"/>
              <a:t>externally hosted authentication service. </a:t>
            </a:r>
            <a:endParaRPr lang="en-US" b="1" dirty="0" smtClean="0"/>
          </a:p>
          <a:p>
            <a:pPr lvl="1"/>
            <a:r>
              <a:rPr lang="en-US" b="1" dirty="0" smtClean="0"/>
              <a:t>Example</a:t>
            </a:r>
            <a:r>
              <a:rPr lang="en-US" dirty="0" smtClean="0"/>
              <a:t>: If </a:t>
            </a:r>
            <a:r>
              <a:rPr lang="en-US" dirty="0"/>
              <a:t>the OAuth endpoint is </a:t>
            </a:r>
            <a:r>
              <a:rPr lang="en-US" sz="1400" dirty="0" smtClean="0">
                <a:latin typeface="Courier New" charset="0"/>
                <a:ea typeface="Courier New" charset="0"/>
                <a:cs typeface="Courier New" charset="0"/>
              </a:rPr>
              <a:t>https</a:t>
            </a:r>
            <a:r>
              <a:rPr lang="en-US" sz="1400" dirty="0">
                <a:latin typeface="Courier New" charset="0"/>
                <a:ea typeface="Courier New" charset="0"/>
                <a:cs typeface="Courier New" charset="0"/>
              </a:rPr>
              <a:t>:&lt;</a:t>
            </a:r>
            <a:r>
              <a:rPr lang="en-US" sz="1400" dirty="0" err="1">
                <a:latin typeface="Courier New" charset="0"/>
                <a:ea typeface="Courier New" charset="0"/>
                <a:cs typeface="Courier New" charset="0"/>
              </a:rPr>
              <a:t>api</a:t>
            </a:r>
            <a:r>
              <a:rPr lang="en-US" sz="1400" dirty="0">
                <a:latin typeface="Courier New" charset="0"/>
                <a:ea typeface="Courier New" charset="0"/>
                <a:cs typeface="Courier New" charset="0"/>
              </a:rPr>
              <a:t>-connect-endpoint&gt;\</a:t>
            </a:r>
            <a:r>
              <a:rPr lang="en-US" sz="1400" dirty="0" smtClean="0">
                <a:latin typeface="Courier New" charset="0"/>
                <a:ea typeface="Courier New" charset="0"/>
                <a:cs typeface="Courier New" charset="0"/>
              </a:rPr>
              <a:t>oauth2\authorize</a:t>
            </a:r>
            <a:r>
              <a:rPr lang="en-US" dirty="0" smtClean="0"/>
              <a:t> </a:t>
            </a:r>
            <a:r>
              <a:rPr lang="en-US" dirty="0"/>
              <a:t>in the Web browser, after the redirect, it will become </a:t>
            </a:r>
            <a:r>
              <a:rPr lang="en-US" sz="1400" dirty="0" smtClean="0">
                <a:latin typeface="Courier New" charset="0"/>
                <a:ea typeface="Courier New" charset="0"/>
                <a:cs typeface="Courier New" charset="0"/>
              </a:rPr>
              <a:t>https</a:t>
            </a:r>
            <a:r>
              <a:rPr lang="en-US" sz="1400" dirty="0">
                <a:latin typeface="Courier New" charset="0"/>
                <a:ea typeface="Courier New" charset="0"/>
                <a:cs typeface="Courier New" charset="0"/>
              </a:rPr>
              <a:t>:&lt;third-party-</a:t>
            </a:r>
            <a:r>
              <a:rPr lang="en-US" sz="1400" dirty="0" err="1">
                <a:latin typeface="Courier New" charset="0"/>
                <a:ea typeface="Courier New" charset="0"/>
                <a:cs typeface="Courier New" charset="0"/>
              </a:rPr>
              <a:t>auth</a:t>
            </a:r>
            <a:r>
              <a:rPr lang="en-US" sz="1400" dirty="0">
                <a:latin typeface="Courier New" charset="0"/>
                <a:ea typeface="Courier New" charset="0"/>
                <a:cs typeface="Courier New" charset="0"/>
              </a:rPr>
              <a:t>-service&gt;\</a:t>
            </a:r>
            <a:r>
              <a:rPr lang="en-US" sz="1400" dirty="0" err="1" smtClean="0">
                <a:latin typeface="Courier New" charset="0"/>
                <a:ea typeface="Courier New" charset="0"/>
                <a:cs typeface="Courier New" charset="0"/>
              </a:rPr>
              <a:t>login.html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The </a:t>
            </a:r>
            <a:r>
              <a:rPr lang="en-US" dirty="0"/>
              <a:t>identity extraction, authentication and authorization will occur </a:t>
            </a:r>
            <a:r>
              <a:rPr lang="en-US" b="1" dirty="0"/>
              <a:t>outside of API Connect. </a:t>
            </a:r>
            <a:endParaRPr lang="en-US" b="1" dirty="0" smtClean="0"/>
          </a:p>
          <a:p>
            <a:pPr lvl="1"/>
            <a:r>
              <a:rPr lang="en-US" dirty="0" smtClean="0"/>
              <a:t>After the </a:t>
            </a:r>
            <a:r>
              <a:rPr lang="en-US" dirty="0"/>
              <a:t>authentication service has </a:t>
            </a:r>
            <a:r>
              <a:rPr lang="en-US" b="1" dirty="0"/>
              <a:t>successfully </a:t>
            </a:r>
            <a:r>
              <a:rPr lang="en-US" dirty="0"/>
              <a:t>authenticated / authorized the user, it will need </a:t>
            </a:r>
            <a:r>
              <a:rPr lang="en-US"/>
              <a:t>to </a:t>
            </a:r>
            <a:r>
              <a:rPr lang="en-US" b="1" smtClean="0"/>
              <a:t>callback </a:t>
            </a:r>
            <a:r>
              <a:rPr lang="en-US" b="1" dirty="0"/>
              <a:t>into API Connect</a:t>
            </a:r>
            <a:r>
              <a:rPr lang="en-US" dirty="0"/>
              <a:t>. </a:t>
            </a:r>
            <a:endParaRPr lang="en-US" dirty="0" smtClean="0"/>
          </a:p>
          <a:p>
            <a:pPr lvl="2"/>
            <a:r>
              <a:rPr lang="en-US" dirty="0" smtClean="0"/>
              <a:t>`</a:t>
            </a:r>
            <a:r>
              <a:rPr lang="en-US" dirty="0"/>
              <a:t>callback` is a contract between API Connect and the third-party authentication service.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6099" y="1086082"/>
            <a:ext cx="2905206" cy="3704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679409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Third-party authentication service ‘contract’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688" y="901699"/>
            <a:ext cx="8393112" cy="4138651"/>
          </a:xfrm>
        </p:spPr>
        <p:txBody>
          <a:bodyPr>
            <a:normAutofit fontScale="92500" lnSpcReduction="10000"/>
          </a:bodyPr>
          <a:lstStyle/>
          <a:p>
            <a:r>
              <a:rPr lang="en-US" smtClean="0"/>
              <a:t>API Connect will perform a redirect to the third-party authentication service (redirect url) and populate the URL with the following info: </a:t>
            </a:r>
          </a:p>
          <a:p>
            <a:pPr marL="0" lvl="1" indent="0">
              <a:buClr>
                <a:schemeClr val="accent1"/>
              </a:buClr>
              <a:buNone/>
            </a:pPr>
            <a:r>
              <a:rPr lang="en-US" sz="1400" smtClean="0">
                <a:latin typeface="Lucida Console" charset="0"/>
                <a:ea typeface="Lucida Console" charset="0"/>
                <a:cs typeface="Lucida Console" charset="0"/>
              </a:rPr>
              <a:t>	original-url, app, org, catalog and provider id and name</a:t>
            </a:r>
            <a:endParaRPr lang="en-US" smtClean="0"/>
          </a:p>
          <a:p>
            <a:endParaRPr lang="en-US" smtClean="0"/>
          </a:p>
          <a:p>
            <a:r>
              <a:rPr lang="en-US" smtClean="0"/>
              <a:t>After </a:t>
            </a:r>
            <a:r>
              <a:rPr lang="en-US" b="1" smtClean="0"/>
              <a:t>successful </a:t>
            </a:r>
            <a:r>
              <a:rPr lang="en-US" smtClean="0"/>
              <a:t>authentication/authorization, third-party authentication service will need to issue a </a:t>
            </a:r>
            <a:r>
              <a:rPr lang="en-US" b="1" smtClean="0"/>
              <a:t>HTTP 302 request</a:t>
            </a:r>
            <a:r>
              <a:rPr lang="en-US" smtClean="0"/>
              <a:t> with the `Location` header containing the following: </a:t>
            </a:r>
          </a:p>
          <a:p>
            <a:pPr marL="0" indent="0">
              <a:buNone/>
            </a:pPr>
            <a:r>
              <a:rPr lang="en-US" sz="1400" smtClean="0">
                <a:latin typeface="Lucida Console" charset="0"/>
                <a:ea typeface="Lucida Console" charset="0"/>
                <a:cs typeface="Lucida Console" charset="0"/>
              </a:rPr>
              <a:t>	origUrl + '&amp;username=' + username + '&amp;confirmation=' + confirmationCode</a:t>
            </a:r>
            <a:endParaRPr lang="en-US" smtClean="0"/>
          </a:p>
          <a:p>
            <a:endParaRPr lang="en-US" smtClean="0"/>
          </a:p>
          <a:p>
            <a:r>
              <a:rPr lang="en-US" smtClean="0"/>
              <a:t>API Connect will extract the </a:t>
            </a:r>
            <a:r>
              <a:rPr lang="en-US" b="1" smtClean="0"/>
              <a:t>confirmation code</a:t>
            </a:r>
            <a:r>
              <a:rPr lang="en-US" smtClean="0"/>
              <a:t> from the callback URL and validate the </a:t>
            </a:r>
            <a:r>
              <a:rPr lang="en-US" b="1" smtClean="0"/>
              <a:t>confirmation code</a:t>
            </a:r>
            <a:r>
              <a:rPr lang="en-US" smtClean="0"/>
              <a:t> against the third-party authentication service validation endpoint (authentication url). </a:t>
            </a:r>
          </a:p>
          <a:p>
            <a:pPr lvl="1"/>
            <a:r>
              <a:rPr lang="en-US" smtClean="0"/>
              <a:t>As long as the endpoint responds back with an HTTP response code of 200, then the code is deemed valid.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1603186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Third Party Authentication Service - Sequence Diagram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89816" y="901700"/>
            <a:ext cx="6400855" cy="3692525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8920163" y="4859338"/>
            <a:ext cx="223837" cy="217487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uk-UA" smtClean="0"/>
              <a:t>37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539501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21720" y="901700"/>
            <a:ext cx="2137048" cy="369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79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236094" y="93325"/>
            <a:ext cx="8907906" cy="581698"/>
          </a:xfrm>
        </p:spPr>
        <p:txBody>
          <a:bodyPr/>
          <a:lstStyle/>
          <a:p>
            <a:pPr marL="9525">
              <a:lnSpc>
                <a:spcPct val="95000"/>
              </a:lnSpc>
              <a:spcBef>
                <a:spcPct val="20000"/>
              </a:spcBef>
              <a:spcAft>
                <a:spcPct val="15000"/>
              </a:spcAft>
              <a:buClr>
                <a:srgbClr val="147AB9"/>
              </a:buClr>
              <a:buSzPct val="100000"/>
            </a:pPr>
            <a:r>
              <a:rPr lang="en-US" sz="2400" dirty="0"/>
              <a:t>DataPower Integration with API Connect Developer Toolkit</a:t>
            </a:r>
          </a:p>
        </p:txBody>
      </p:sp>
      <p:sp>
        <p:nvSpPr>
          <p:cNvPr id="54" name="Rounded Rectangle 53"/>
          <p:cNvSpPr/>
          <p:nvPr/>
        </p:nvSpPr>
        <p:spPr>
          <a:xfrm>
            <a:off x="43450" y="692229"/>
            <a:ext cx="4679510" cy="4185582"/>
          </a:xfrm>
          <a:prstGeom prst="roundRect">
            <a:avLst>
              <a:gd name="adj" fmla="val 3408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30188" indent="-220663">
              <a:spcBef>
                <a:spcPts val="500"/>
              </a:spcBef>
              <a:spcAft>
                <a:spcPts val="1800"/>
              </a:spcAft>
              <a:buClr>
                <a:srgbClr val="147AB9"/>
              </a:buClr>
              <a:buSzPct val="100000"/>
              <a:buFont typeface="Arial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Develop and test all API security, traffic management and mediation policies on laptop with built-in DataPower </a:t>
            </a:r>
            <a:r>
              <a:rPr lang="en-US" sz="1600" dirty="0" smtClean="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support </a:t>
            </a:r>
            <a:r>
              <a:rPr lang="en-US" sz="1600" dirty="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in </a:t>
            </a:r>
            <a:r>
              <a:rPr lang="en-US" sz="1600" dirty="0" smtClean="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Developer </a:t>
            </a:r>
            <a:r>
              <a:rPr lang="en-US" sz="1600" dirty="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Toolkit for increased developer efficiency</a:t>
            </a:r>
          </a:p>
          <a:p>
            <a:pPr marL="230188" indent="-220663">
              <a:spcBef>
                <a:spcPts val="500"/>
              </a:spcBef>
              <a:spcAft>
                <a:spcPts val="1800"/>
              </a:spcAft>
              <a:buClr>
                <a:srgbClr val="147AB9"/>
              </a:buClr>
              <a:buSzPct val="100000"/>
              <a:buFont typeface="Arial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Embeds and utilizes free Docker-based DataPower Gateway for dev and unit testing</a:t>
            </a:r>
          </a:p>
          <a:p>
            <a:pPr marL="230188" indent="-220663">
              <a:spcBef>
                <a:spcPts val="500"/>
              </a:spcBef>
              <a:spcAft>
                <a:spcPts val="1800"/>
              </a:spcAft>
              <a:buClr>
                <a:srgbClr val="147AB9"/>
              </a:buClr>
              <a:buSzPct val="100000"/>
              <a:buFont typeface="Arial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Live update support, i.e. no need to restart the Gateway for policy </a:t>
            </a:r>
            <a:r>
              <a:rPr lang="en-US" sz="1600" dirty="0" smtClean="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updates</a:t>
            </a:r>
          </a:p>
          <a:p>
            <a:pPr marL="230188" indent="-220663">
              <a:spcBef>
                <a:spcPts val="500"/>
              </a:spcBef>
              <a:spcAft>
                <a:spcPts val="1800"/>
              </a:spcAft>
              <a:buClr>
                <a:srgbClr val="147AB9"/>
              </a:buClr>
              <a:buSzPct val="100000"/>
              <a:buFont typeface="Arial" charset="0"/>
              <a:buChar char="•"/>
            </a:pPr>
            <a:r>
              <a:rPr lang="en-US" sz="1600" dirty="0" smtClean="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Integrated DataPower and Toolkit logging for quick problem identification</a:t>
            </a:r>
            <a:endParaRPr lang="en-US" sz="1600" dirty="0">
              <a:solidFill>
                <a:schemeClr val="tx1"/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pPr marL="230188" indent="-220663">
              <a:spcBef>
                <a:spcPts val="500"/>
              </a:spcBef>
              <a:spcAft>
                <a:spcPts val="1800"/>
              </a:spcAft>
              <a:buClr>
                <a:srgbClr val="147AB9"/>
              </a:buClr>
              <a:buSzPct val="100000"/>
              <a:buFont typeface="Arial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Easily publish APIs to on-premises or cloud API Connect deployment after </a:t>
            </a:r>
            <a:r>
              <a:rPr lang="en-US" sz="1600" dirty="0" smtClean="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testing</a:t>
            </a:r>
            <a:endParaRPr lang="en-US" sz="1600" dirty="0">
              <a:solidFill>
                <a:schemeClr val="tx1"/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45125" y="836178"/>
            <a:ext cx="1417007" cy="289755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21385" y="1948195"/>
            <a:ext cx="4207002" cy="216619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TextBox 1"/>
          <p:cNvSpPr txBox="1"/>
          <p:nvPr/>
        </p:nvSpPr>
        <p:spPr>
          <a:xfrm>
            <a:off x="5219422" y="4206097"/>
            <a:ext cx="34109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Helvetica Neue" charset="0"/>
                <a:ea typeface="Helvetica Neue" charset="0"/>
                <a:cs typeface="Helvetica Neue" charset="0"/>
                <a:hlinkClick r:id="rId5"/>
              </a:rPr>
              <a:t>https://www.npmjs.com/package/apiconnect</a:t>
            </a:r>
            <a:endParaRPr lang="en-US" sz="12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3628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DataPower Gateway on Docker in Developer Toolkit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93250" y="794714"/>
            <a:ext cx="8734700" cy="2124841"/>
          </a:xfrm>
        </p:spPr>
        <p:txBody>
          <a:bodyPr>
            <a:normAutofit/>
          </a:bodyPr>
          <a:lstStyle/>
          <a:p>
            <a:r>
              <a:rPr lang="en-US" dirty="0" smtClean="0"/>
              <a:t>Prerequisites:</a:t>
            </a:r>
          </a:p>
          <a:p>
            <a:pPr lvl="1"/>
            <a:r>
              <a:rPr lang="en-US" dirty="0" smtClean="0"/>
              <a:t>Docker for Mac or Windows and recommend </a:t>
            </a:r>
            <a:r>
              <a:rPr lang="en-US" dirty="0" err="1" smtClean="0"/>
              <a:t>atleast</a:t>
            </a:r>
            <a:r>
              <a:rPr lang="en-US" dirty="0" smtClean="0"/>
              <a:t> 4GB CPU &amp; 4GB RAM</a:t>
            </a:r>
          </a:p>
          <a:p>
            <a:r>
              <a:rPr lang="en-US" dirty="0" smtClean="0"/>
              <a:t>Start DataPower Gateway on Docker with the following options</a:t>
            </a:r>
          </a:p>
          <a:p>
            <a:pPr lvl="1"/>
            <a:r>
              <a:rPr lang="en-US" dirty="0" smtClean="0"/>
              <a:t>API designer toolkit (press play at the bottom of page)</a:t>
            </a:r>
          </a:p>
          <a:p>
            <a:pPr lvl="1"/>
            <a:r>
              <a:rPr lang="en-US" dirty="0" smtClean="0"/>
              <a:t>Command line (</a:t>
            </a:r>
            <a:r>
              <a:rPr lang="en-US" dirty="0" err="1" smtClean="0">
                <a:latin typeface="Lucida Console" charset="0"/>
                <a:ea typeface="Lucida Console" charset="0"/>
                <a:cs typeface="Lucida Console" charset="0"/>
              </a:rPr>
              <a:t>apic</a:t>
            </a:r>
            <a:r>
              <a:rPr lang="en-US" dirty="0" smtClean="0">
                <a:latin typeface="Lucida Console" charset="0"/>
                <a:ea typeface="Lucida Console" charset="0"/>
                <a:cs typeface="Lucida Console" charset="0"/>
              </a:rPr>
              <a:t> services</a:t>
            </a:r>
            <a:r>
              <a:rPr lang="en-US" dirty="0"/>
              <a:t> </a:t>
            </a:r>
            <a:r>
              <a:rPr lang="en-US" dirty="0" smtClean="0"/>
              <a:t>and use </a:t>
            </a:r>
            <a:r>
              <a:rPr lang="en-US" dirty="0"/>
              <a:t>(</a:t>
            </a:r>
            <a:r>
              <a:rPr lang="en-US" dirty="0" err="1">
                <a:latin typeface="Lucida Console" charset="0"/>
                <a:ea typeface="Lucida Console" charset="0"/>
                <a:cs typeface="Lucida Console" charset="0"/>
              </a:rPr>
              <a:t>apic</a:t>
            </a:r>
            <a:r>
              <a:rPr lang="en-US" dirty="0">
                <a:latin typeface="Lucida Console" charset="0"/>
                <a:ea typeface="Lucida Console" charset="0"/>
                <a:cs typeface="Lucida Console" charset="0"/>
              </a:rPr>
              <a:t> services</a:t>
            </a:r>
            <a:r>
              <a:rPr lang="en-US" dirty="0" smtClean="0"/>
              <a:t>) to view status of containers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293250" y="2992298"/>
            <a:ext cx="8609012" cy="2045204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93250" y="3005287"/>
            <a:ext cx="8609012" cy="20928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mr-IN" sz="1000" dirty="0" smtClean="0">
                <a:solidFill>
                  <a:srgbClr val="E7E6E6"/>
                </a:solidFill>
                <a:latin typeface="Lucida Console" charset="0"/>
              </a:rPr>
              <a:t>$ </a:t>
            </a:r>
            <a:r>
              <a:rPr lang="mr-IN" sz="1000" dirty="0" err="1">
                <a:solidFill>
                  <a:srgbClr val="E7E6E6"/>
                </a:solidFill>
                <a:latin typeface="Lucida Console" charset="0"/>
              </a:rPr>
              <a:t>apic</a:t>
            </a:r>
            <a:r>
              <a:rPr lang="mr-IN" sz="1000" dirty="0">
                <a:solidFill>
                  <a:srgbClr val="E7E6E6"/>
                </a:solidFill>
                <a:latin typeface="Lucida Console" charset="0"/>
              </a:rPr>
              <a:t> </a:t>
            </a:r>
            <a:r>
              <a:rPr lang="mr-IN" sz="1000" dirty="0" err="1" smtClean="0">
                <a:solidFill>
                  <a:srgbClr val="E7E6E6"/>
                </a:solidFill>
                <a:latin typeface="Lucida Console" charset="0"/>
              </a:rPr>
              <a:t>services:start</a:t>
            </a:r>
            <a:endParaRPr lang="en-US" sz="1000" dirty="0" smtClean="0">
              <a:solidFill>
                <a:srgbClr val="E7E6E6"/>
              </a:solidFill>
              <a:latin typeface="Lucida Console" charset="0"/>
            </a:endParaRPr>
          </a:p>
          <a:p>
            <a:r>
              <a:rPr lang="mr-IN" sz="1000" dirty="0" err="1" smtClean="0">
                <a:solidFill>
                  <a:srgbClr val="E7E6E6"/>
                </a:solidFill>
                <a:latin typeface="Lucida Console" charset="0"/>
              </a:rPr>
              <a:t>Service</a:t>
            </a:r>
            <a:r>
              <a:rPr lang="mr-IN" sz="1000" dirty="0" smtClean="0">
                <a:solidFill>
                  <a:srgbClr val="E7E6E6"/>
                </a:solidFill>
                <a:latin typeface="Lucida Console" charset="0"/>
              </a:rPr>
              <a:t> </a:t>
            </a:r>
            <a:r>
              <a:rPr lang="mr-IN" sz="1000" dirty="0" err="1">
                <a:solidFill>
                  <a:srgbClr val="E7E6E6"/>
                </a:solidFill>
                <a:latin typeface="Lucida Console" charset="0"/>
              </a:rPr>
              <a:t>openbanking-gw</a:t>
            </a:r>
            <a:r>
              <a:rPr lang="mr-IN" sz="1000" dirty="0">
                <a:solidFill>
                  <a:srgbClr val="E7E6E6"/>
                </a:solidFill>
                <a:latin typeface="Lucida Console" charset="0"/>
              </a:rPr>
              <a:t> </a:t>
            </a:r>
            <a:r>
              <a:rPr lang="mr-IN" sz="1000" dirty="0" err="1">
                <a:solidFill>
                  <a:srgbClr val="E7E6E6"/>
                </a:solidFill>
                <a:latin typeface="Lucida Console" charset="0"/>
              </a:rPr>
              <a:t>started</a:t>
            </a:r>
            <a:r>
              <a:rPr lang="mr-IN" sz="1000" dirty="0">
                <a:solidFill>
                  <a:srgbClr val="E7E6E6"/>
                </a:solidFill>
                <a:latin typeface="Lucida Console" charset="0"/>
              </a:rPr>
              <a:t> </a:t>
            </a:r>
            <a:r>
              <a:rPr lang="mr-IN" sz="1000" dirty="0" err="1">
                <a:solidFill>
                  <a:srgbClr val="E7E6E6"/>
                </a:solidFill>
                <a:latin typeface="Lucida Console" charset="0"/>
              </a:rPr>
              <a:t>on</a:t>
            </a:r>
            <a:r>
              <a:rPr lang="mr-IN" sz="1000" dirty="0">
                <a:solidFill>
                  <a:srgbClr val="E7E6E6"/>
                </a:solidFill>
                <a:latin typeface="Lucida Console" charset="0"/>
              </a:rPr>
              <a:t> </a:t>
            </a:r>
            <a:r>
              <a:rPr lang="mr-IN" sz="1000" dirty="0" err="1">
                <a:solidFill>
                  <a:srgbClr val="E7E6E6"/>
                </a:solidFill>
                <a:latin typeface="Lucida Console" charset="0"/>
              </a:rPr>
              <a:t>port</a:t>
            </a:r>
            <a:r>
              <a:rPr lang="mr-IN" sz="1000" dirty="0">
                <a:solidFill>
                  <a:srgbClr val="E7E6E6"/>
                </a:solidFill>
                <a:latin typeface="Lucida Console" charset="0"/>
              </a:rPr>
              <a:t> </a:t>
            </a:r>
            <a:r>
              <a:rPr lang="mr-IN" sz="1000" dirty="0" smtClean="0">
                <a:solidFill>
                  <a:srgbClr val="E7E6E6"/>
                </a:solidFill>
                <a:latin typeface="Lucida Console" charset="0"/>
              </a:rPr>
              <a:t>4001</a:t>
            </a:r>
            <a:endParaRPr lang="en-US" sz="1000" dirty="0" smtClean="0">
              <a:solidFill>
                <a:srgbClr val="E7E6E6"/>
              </a:solidFill>
              <a:latin typeface="Lucida Console" charset="0"/>
            </a:endParaRPr>
          </a:p>
          <a:p>
            <a:endParaRPr lang="en-US" sz="1000" dirty="0" smtClean="0">
              <a:solidFill>
                <a:srgbClr val="E7E6E6"/>
              </a:solidFill>
              <a:latin typeface="Lucida Console" charset="0"/>
            </a:endParaRPr>
          </a:p>
          <a:p>
            <a:r>
              <a:rPr lang="mr-IN" sz="1000" dirty="0" smtClean="0">
                <a:solidFill>
                  <a:srgbClr val="E7E6E6"/>
                </a:solidFill>
                <a:latin typeface="Lucida Console" charset="0"/>
              </a:rPr>
              <a:t>$ </a:t>
            </a:r>
            <a:r>
              <a:rPr lang="mr-IN" sz="1000" dirty="0" err="1">
                <a:solidFill>
                  <a:srgbClr val="E7E6E6"/>
                </a:solidFill>
                <a:latin typeface="Lucida Console" charset="0"/>
              </a:rPr>
              <a:t>docker</a:t>
            </a:r>
            <a:r>
              <a:rPr lang="mr-IN" sz="1000" dirty="0">
                <a:solidFill>
                  <a:srgbClr val="E7E6E6"/>
                </a:solidFill>
                <a:latin typeface="Lucida Console" charset="0"/>
              </a:rPr>
              <a:t> </a:t>
            </a:r>
            <a:r>
              <a:rPr lang="mr-IN" sz="1000" dirty="0" err="1" smtClean="0">
                <a:solidFill>
                  <a:srgbClr val="E7E6E6"/>
                </a:solidFill>
                <a:latin typeface="Lucida Console" charset="0"/>
              </a:rPr>
              <a:t>ps</a:t>
            </a:r>
            <a:endParaRPr lang="en-US" sz="1000" dirty="0" smtClean="0">
              <a:solidFill>
                <a:srgbClr val="E7E6E6"/>
              </a:solidFill>
              <a:latin typeface="Lucida Console" charset="0"/>
            </a:endParaRPr>
          </a:p>
          <a:p>
            <a:r>
              <a:rPr lang="mr-IN" sz="1000" dirty="0" smtClean="0">
                <a:solidFill>
                  <a:srgbClr val="E7E6E6"/>
                </a:solidFill>
                <a:latin typeface="Lucida Console" charset="0"/>
              </a:rPr>
              <a:t>CONTAINER </a:t>
            </a:r>
            <a:r>
              <a:rPr lang="mr-IN" sz="1000" dirty="0">
                <a:solidFill>
                  <a:srgbClr val="E7E6E6"/>
                </a:solidFill>
                <a:latin typeface="Lucida Console" charset="0"/>
              </a:rPr>
              <a:t>ID        IMAGE                                                      COMMAND                CREATED             STATUS              PORTS                                                                                             </a:t>
            </a:r>
            <a:r>
              <a:rPr lang="mr-IN" sz="1000" dirty="0" smtClean="0">
                <a:solidFill>
                  <a:srgbClr val="E7E6E6"/>
                </a:solidFill>
                <a:latin typeface="Lucida Console" charset="0"/>
              </a:rPr>
              <a:t>NAMES</a:t>
            </a:r>
            <a:endParaRPr lang="en-US" sz="1000" dirty="0" smtClean="0">
              <a:solidFill>
                <a:srgbClr val="E7E6E6"/>
              </a:solidFill>
              <a:latin typeface="Lucida Console" charset="0"/>
            </a:endParaRPr>
          </a:p>
          <a:p>
            <a:r>
              <a:rPr lang="mr-IN" sz="1000" dirty="0" smtClean="0">
                <a:solidFill>
                  <a:srgbClr val="E7E6E6"/>
                </a:solidFill>
                <a:latin typeface="Lucida Console" charset="0"/>
              </a:rPr>
              <a:t>95034130719f        </a:t>
            </a:r>
            <a:r>
              <a:rPr lang="mr-IN" sz="1000" dirty="0" err="1">
                <a:solidFill>
                  <a:srgbClr val="E7E6E6"/>
                </a:solidFill>
                <a:latin typeface="Lucida Console" charset="0"/>
              </a:rPr>
              <a:t>ibm-apiconnect-toolkit</a:t>
            </a:r>
            <a:r>
              <a:rPr lang="mr-IN" sz="1000" dirty="0">
                <a:solidFill>
                  <a:srgbClr val="E7E6E6"/>
                </a:solidFill>
                <a:latin typeface="Lucida Console" charset="0"/>
              </a:rPr>
              <a:t>/datapower-api-gateway:1.0.10        "/</a:t>
            </a:r>
            <a:r>
              <a:rPr lang="mr-IN" sz="1000" dirty="0" err="1">
                <a:solidFill>
                  <a:srgbClr val="E7E6E6"/>
                </a:solidFill>
                <a:latin typeface="Lucida Console" charset="0"/>
              </a:rPr>
              <a:t>bin</a:t>
            </a:r>
            <a:r>
              <a:rPr lang="mr-IN" sz="1000" dirty="0">
                <a:solidFill>
                  <a:srgbClr val="E7E6E6"/>
                </a:solidFill>
                <a:latin typeface="Lucida Console" charset="0"/>
              </a:rPr>
              <a:t>/</a:t>
            </a:r>
            <a:r>
              <a:rPr lang="mr-IN" sz="1000" dirty="0" err="1">
                <a:solidFill>
                  <a:srgbClr val="E7E6E6"/>
                </a:solidFill>
                <a:latin typeface="Lucida Console" charset="0"/>
              </a:rPr>
              <a:t>drouter</a:t>
            </a:r>
            <a:r>
              <a:rPr lang="mr-IN" sz="1000" dirty="0">
                <a:solidFill>
                  <a:srgbClr val="E7E6E6"/>
                </a:solidFill>
                <a:latin typeface="Lucida Console" charset="0"/>
              </a:rPr>
              <a:t>"         7 </a:t>
            </a:r>
            <a:r>
              <a:rPr lang="mr-IN" sz="1000" dirty="0" err="1">
                <a:solidFill>
                  <a:srgbClr val="E7E6E6"/>
                </a:solidFill>
                <a:latin typeface="Lucida Console" charset="0"/>
              </a:rPr>
              <a:t>days</a:t>
            </a:r>
            <a:r>
              <a:rPr lang="mr-IN" sz="1000" dirty="0">
                <a:solidFill>
                  <a:srgbClr val="E7E6E6"/>
                </a:solidFill>
                <a:latin typeface="Lucida Console" charset="0"/>
              </a:rPr>
              <a:t> </a:t>
            </a:r>
            <a:r>
              <a:rPr lang="mr-IN" sz="1000" dirty="0" err="1">
                <a:solidFill>
                  <a:srgbClr val="E7E6E6"/>
                </a:solidFill>
                <a:latin typeface="Lucida Console" charset="0"/>
              </a:rPr>
              <a:t>ago</a:t>
            </a:r>
            <a:r>
              <a:rPr lang="mr-IN" sz="1000" dirty="0">
                <a:solidFill>
                  <a:srgbClr val="E7E6E6"/>
                </a:solidFill>
                <a:latin typeface="Lucida Console" charset="0"/>
              </a:rPr>
              <a:t>          </a:t>
            </a:r>
            <a:r>
              <a:rPr lang="mr-IN" sz="1000" dirty="0" err="1">
                <a:solidFill>
                  <a:srgbClr val="E7E6E6"/>
                </a:solidFill>
                <a:latin typeface="Lucida Console" charset="0"/>
              </a:rPr>
              <a:t>Up</a:t>
            </a:r>
            <a:r>
              <a:rPr lang="mr-IN" sz="1000" dirty="0">
                <a:solidFill>
                  <a:srgbClr val="E7E6E6"/>
                </a:solidFill>
                <a:latin typeface="Lucida Console" charset="0"/>
              </a:rPr>
              <a:t> 4 </a:t>
            </a:r>
            <a:r>
              <a:rPr lang="mr-IN" sz="1000" dirty="0" err="1">
                <a:solidFill>
                  <a:srgbClr val="E7E6E6"/>
                </a:solidFill>
                <a:latin typeface="Lucida Console" charset="0"/>
              </a:rPr>
              <a:t>days</a:t>
            </a:r>
            <a:r>
              <a:rPr lang="mr-IN" sz="1000" dirty="0">
                <a:solidFill>
                  <a:srgbClr val="E7E6E6"/>
                </a:solidFill>
                <a:latin typeface="Lucida Console" charset="0"/>
              </a:rPr>
              <a:t>           0.0.0.0:32771-&gt;80/</a:t>
            </a:r>
            <a:r>
              <a:rPr lang="mr-IN" sz="1000" dirty="0" err="1">
                <a:solidFill>
                  <a:srgbClr val="E7E6E6"/>
                </a:solidFill>
                <a:latin typeface="Lucida Console" charset="0"/>
              </a:rPr>
              <a:t>tcp</a:t>
            </a:r>
            <a:r>
              <a:rPr lang="mr-IN" sz="1000" dirty="0">
                <a:solidFill>
                  <a:srgbClr val="E7E6E6"/>
                </a:solidFill>
                <a:latin typeface="Lucida Console" charset="0"/>
              </a:rPr>
              <a:t>, 0.0.0.0:32770-&gt;5554/</a:t>
            </a:r>
            <a:r>
              <a:rPr lang="mr-IN" sz="1000" dirty="0" err="1">
                <a:solidFill>
                  <a:srgbClr val="E7E6E6"/>
                </a:solidFill>
                <a:latin typeface="Lucida Console" charset="0"/>
              </a:rPr>
              <a:t>tcp</a:t>
            </a:r>
            <a:r>
              <a:rPr lang="mr-IN" sz="1000" dirty="0">
                <a:solidFill>
                  <a:srgbClr val="E7E6E6"/>
                </a:solidFill>
                <a:latin typeface="Lucida Console" charset="0"/>
              </a:rPr>
              <a:t>, 0.0.0.0:32769-&gt;9090/</a:t>
            </a:r>
            <a:r>
              <a:rPr lang="mr-IN" sz="1000" dirty="0" err="1">
                <a:solidFill>
                  <a:srgbClr val="E7E6E6"/>
                </a:solidFill>
                <a:latin typeface="Lucida Console" charset="0"/>
              </a:rPr>
              <a:t>tcp</a:t>
            </a:r>
            <a:r>
              <a:rPr lang="mr-IN" sz="1000" dirty="0">
                <a:solidFill>
                  <a:srgbClr val="E7E6E6"/>
                </a:solidFill>
                <a:latin typeface="Lucida Console" charset="0"/>
              </a:rPr>
              <a:t>, 0.0.0.0:4001-&gt;9443/</a:t>
            </a:r>
            <a:r>
              <a:rPr lang="mr-IN" sz="1000" dirty="0" err="1">
                <a:solidFill>
                  <a:srgbClr val="E7E6E6"/>
                </a:solidFill>
                <a:latin typeface="Lucida Console" charset="0"/>
              </a:rPr>
              <a:t>tcp</a:t>
            </a:r>
            <a:r>
              <a:rPr lang="mr-IN" sz="1000" dirty="0">
                <a:solidFill>
                  <a:srgbClr val="E7E6E6"/>
                </a:solidFill>
                <a:latin typeface="Lucida Console" charset="0"/>
              </a:rPr>
              <a:t>   </a:t>
            </a:r>
            <a:r>
              <a:rPr lang="mr-IN" sz="1000" dirty="0" smtClean="0">
                <a:solidFill>
                  <a:srgbClr val="E7E6E6"/>
                </a:solidFill>
                <a:latin typeface="Lucida Console" charset="0"/>
              </a:rPr>
              <a:t>openbanking_datapower-api-gateway_1</a:t>
            </a:r>
            <a:endParaRPr lang="en-US" sz="1000" dirty="0" smtClean="0">
              <a:solidFill>
                <a:srgbClr val="E7E6E6"/>
              </a:solidFill>
              <a:latin typeface="Lucida Console" charset="0"/>
            </a:endParaRPr>
          </a:p>
          <a:p>
            <a:r>
              <a:rPr lang="mr-IN" sz="1000" dirty="0" smtClean="0">
                <a:solidFill>
                  <a:srgbClr val="E7E6E6"/>
                </a:solidFill>
                <a:latin typeface="Lucida Console" charset="0"/>
              </a:rPr>
              <a:t>3710912a5540        </a:t>
            </a:r>
            <a:r>
              <a:rPr lang="mr-IN" sz="1000" dirty="0" err="1">
                <a:solidFill>
                  <a:srgbClr val="E7E6E6"/>
                </a:solidFill>
                <a:latin typeface="Lucida Console" charset="0"/>
              </a:rPr>
              <a:t>ibm-apiconnect-toolkit</a:t>
            </a:r>
            <a:r>
              <a:rPr lang="mr-IN" sz="1000" dirty="0">
                <a:solidFill>
                  <a:srgbClr val="E7E6E6"/>
                </a:solidFill>
                <a:latin typeface="Lucida Console" charset="0"/>
              </a:rPr>
              <a:t>/datapower-mgmt-server-lite:1.0.10   "</a:t>
            </a:r>
            <a:r>
              <a:rPr lang="mr-IN" sz="1000" dirty="0" err="1">
                <a:solidFill>
                  <a:srgbClr val="E7E6E6"/>
                </a:solidFill>
                <a:latin typeface="Lucida Console" charset="0"/>
              </a:rPr>
              <a:t>node</a:t>
            </a:r>
            <a:r>
              <a:rPr lang="mr-IN" sz="1000" dirty="0">
                <a:solidFill>
                  <a:srgbClr val="E7E6E6"/>
                </a:solidFill>
                <a:latin typeface="Lucida Console" charset="0"/>
              </a:rPr>
              <a:t> </a:t>
            </a:r>
            <a:r>
              <a:rPr lang="mr-IN" sz="1000" dirty="0" err="1">
                <a:solidFill>
                  <a:srgbClr val="E7E6E6"/>
                </a:solidFill>
                <a:latin typeface="Lucida Console" charset="0"/>
              </a:rPr>
              <a:t>lib</a:t>
            </a:r>
            <a:r>
              <a:rPr lang="mr-IN" sz="1000" dirty="0">
                <a:solidFill>
                  <a:srgbClr val="E7E6E6"/>
                </a:solidFill>
                <a:latin typeface="Lucida Console" charset="0"/>
              </a:rPr>
              <a:t>/</a:t>
            </a:r>
            <a:r>
              <a:rPr lang="mr-IN" sz="1000" dirty="0" err="1">
                <a:solidFill>
                  <a:srgbClr val="E7E6E6"/>
                </a:solidFill>
                <a:latin typeface="Lucida Console" charset="0"/>
              </a:rPr>
              <a:t>server.js</a:t>
            </a:r>
            <a:r>
              <a:rPr lang="mr-IN" sz="1000" dirty="0">
                <a:solidFill>
                  <a:srgbClr val="E7E6E6"/>
                </a:solidFill>
                <a:latin typeface="Lucida Console" charset="0"/>
              </a:rPr>
              <a:t>"   7 </a:t>
            </a:r>
            <a:r>
              <a:rPr lang="mr-IN" sz="1000" dirty="0" err="1">
                <a:solidFill>
                  <a:srgbClr val="E7E6E6"/>
                </a:solidFill>
                <a:latin typeface="Lucida Console" charset="0"/>
              </a:rPr>
              <a:t>days</a:t>
            </a:r>
            <a:r>
              <a:rPr lang="mr-IN" sz="1000" dirty="0">
                <a:solidFill>
                  <a:srgbClr val="E7E6E6"/>
                </a:solidFill>
                <a:latin typeface="Lucida Console" charset="0"/>
              </a:rPr>
              <a:t> </a:t>
            </a:r>
            <a:r>
              <a:rPr lang="mr-IN" sz="1000" dirty="0" err="1">
                <a:solidFill>
                  <a:srgbClr val="E7E6E6"/>
                </a:solidFill>
                <a:latin typeface="Lucida Console" charset="0"/>
              </a:rPr>
              <a:t>ago</a:t>
            </a:r>
            <a:r>
              <a:rPr lang="mr-IN" sz="1000" dirty="0">
                <a:solidFill>
                  <a:srgbClr val="E7E6E6"/>
                </a:solidFill>
                <a:latin typeface="Lucida Console" charset="0"/>
              </a:rPr>
              <a:t>          </a:t>
            </a:r>
            <a:r>
              <a:rPr lang="mr-IN" sz="1000" dirty="0" err="1">
                <a:solidFill>
                  <a:srgbClr val="E7E6E6"/>
                </a:solidFill>
                <a:latin typeface="Lucida Console" charset="0"/>
              </a:rPr>
              <a:t>Up</a:t>
            </a:r>
            <a:r>
              <a:rPr lang="mr-IN" sz="1000" dirty="0">
                <a:solidFill>
                  <a:srgbClr val="E7E6E6"/>
                </a:solidFill>
                <a:latin typeface="Lucida Console" charset="0"/>
              </a:rPr>
              <a:t> 4 </a:t>
            </a:r>
            <a:r>
              <a:rPr lang="mr-IN" sz="1000" dirty="0" err="1">
                <a:solidFill>
                  <a:srgbClr val="E7E6E6"/>
                </a:solidFill>
                <a:latin typeface="Lucida Console" charset="0"/>
              </a:rPr>
              <a:t>days</a:t>
            </a:r>
            <a:r>
              <a:rPr lang="mr-IN" sz="1000" dirty="0">
                <a:solidFill>
                  <a:srgbClr val="E7E6E6"/>
                </a:solidFill>
                <a:latin typeface="Lucida Console" charset="0"/>
              </a:rPr>
              <a:t>           0.0.0.0:32768-&gt;2443/</a:t>
            </a:r>
            <a:r>
              <a:rPr lang="mr-IN" sz="1000" dirty="0" err="1">
                <a:solidFill>
                  <a:srgbClr val="E7E6E6"/>
                </a:solidFill>
                <a:latin typeface="Lucida Console" charset="0"/>
              </a:rPr>
              <a:t>tcp</a:t>
            </a:r>
            <a:r>
              <a:rPr lang="mr-IN" sz="1000" dirty="0">
                <a:solidFill>
                  <a:srgbClr val="E7E6E6"/>
                </a:solidFill>
                <a:latin typeface="Lucida Console" charset="0"/>
              </a:rPr>
              <a:t>                                                                           openbanking_datapower-mgmt-server-lite_1</a:t>
            </a:r>
            <a:endParaRPr lang="en-US" sz="1000" dirty="0">
              <a:solidFill>
                <a:srgbClr val="E7E6E6"/>
              </a:solidFill>
              <a:latin typeface="Lucida Console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2365" y="2667372"/>
            <a:ext cx="3069897" cy="319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1086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API Assembly Overview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67331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3687" y="44450"/>
            <a:ext cx="8643937" cy="6604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API </a:t>
            </a:r>
            <a:r>
              <a:rPr lang="en-US" smtClean="0"/>
              <a:t>Assembly: Visual </a:t>
            </a:r>
            <a:r>
              <a:rPr lang="en-US" dirty="0" smtClean="0"/>
              <a:t>flow editor to enrich real-time messages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8537575" y="4822825"/>
            <a:ext cx="400050" cy="274638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B892E20-08F3-2D4F-826E-912DD6F42D41}" type="slidenum">
              <a:rPr lang="en-US" altLang="en-US" smtClean="0"/>
              <a:pPr>
                <a:defRPr/>
              </a:pPr>
              <a:t>7</a:t>
            </a:fld>
            <a:endParaRPr lang="en-US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920" y="900149"/>
            <a:ext cx="8936472" cy="366122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Rounded Rectangular Callout 4"/>
          <p:cNvSpPr/>
          <p:nvPr/>
        </p:nvSpPr>
        <p:spPr>
          <a:xfrm>
            <a:off x="1553315" y="4202682"/>
            <a:ext cx="2457893" cy="785508"/>
          </a:xfrm>
          <a:prstGeom prst="wedgeRoundRectCallout">
            <a:avLst>
              <a:gd name="adj1" fmla="val -44520"/>
              <a:gd name="adj2" fmla="val -94218"/>
              <a:gd name="adj3" fmla="val 16667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Pallette</a:t>
            </a:r>
            <a:r>
              <a:rPr lang="en-US" dirty="0" smtClean="0"/>
              <a:t> of operations (aka policies) </a:t>
            </a:r>
            <a:endParaRPr lang="en-US" dirty="0"/>
          </a:p>
        </p:txBody>
      </p:sp>
      <p:sp>
        <p:nvSpPr>
          <p:cNvPr id="6" name="Rounded Rectangular Callout 5"/>
          <p:cNvSpPr/>
          <p:nvPr/>
        </p:nvSpPr>
        <p:spPr>
          <a:xfrm>
            <a:off x="4858030" y="3569573"/>
            <a:ext cx="3557283" cy="1418617"/>
          </a:xfrm>
          <a:prstGeom prst="wedgeRoundRectCallout">
            <a:avLst>
              <a:gd name="adj1" fmla="val -26949"/>
              <a:gd name="adj2" fmla="val -76301"/>
              <a:gd name="adj3" fmla="val 16667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Drag and drop policies onto canvas to create an assembly to process incoming requests</a:t>
            </a:r>
          </a:p>
          <a:p>
            <a:pPr algn="ctr"/>
            <a:r>
              <a:rPr lang="en-US" dirty="0" smtClean="0"/>
              <a:t>E.g. </a:t>
            </a:r>
            <a:r>
              <a:rPr lang="en-US" dirty="0" err="1" smtClean="0"/>
              <a:t>auth</a:t>
            </a:r>
            <a:r>
              <a:rPr lang="en-US" dirty="0" smtClean="0"/>
              <a:t>/</a:t>
            </a:r>
            <a:r>
              <a:rPr lang="en-US" dirty="0" err="1" smtClean="0"/>
              <a:t>auth</a:t>
            </a:r>
            <a:r>
              <a:rPr lang="en-US" dirty="0" smtClean="0"/>
              <a:t>, flow control, invoke, etc.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7301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Conditional Flows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93688" y="901700"/>
            <a:ext cx="5875884" cy="4090714"/>
          </a:xfrm>
        </p:spPr>
        <p:txBody>
          <a:bodyPr/>
          <a:lstStyle/>
          <a:p>
            <a:r>
              <a:rPr lang="en-US" dirty="0"/>
              <a:t>A</a:t>
            </a:r>
            <a:r>
              <a:rPr lang="en-US" dirty="0" smtClean="0"/>
              <a:t>pply logic constructs to the API assembly </a:t>
            </a:r>
            <a:r>
              <a:rPr lang="en-US" dirty="0"/>
              <a:t>to </a:t>
            </a:r>
            <a:r>
              <a:rPr lang="en-US" dirty="0" smtClean="0"/>
              <a:t>conditionally control </a:t>
            </a:r>
            <a:r>
              <a:rPr lang="en-US" dirty="0"/>
              <a:t>the flow of data through </a:t>
            </a:r>
            <a:r>
              <a:rPr lang="en-US" dirty="0" smtClean="0"/>
              <a:t>the API assembly either before or after API invocation</a:t>
            </a:r>
          </a:p>
          <a:p>
            <a:pPr lvl="1"/>
            <a:r>
              <a:rPr lang="en-US" b="1" dirty="0" smtClean="0"/>
              <a:t>If</a:t>
            </a:r>
            <a:r>
              <a:rPr lang="en-US" dirty="0" smtClean="0"/>
              <a:t>: execute a set of policies based on the fulfillment of the condition</a:t>
            </a:r>
          </a:p>
          <a:p>
            <a:pPr lvl="1"/>
            <a:r>
              <a:rPr lang="en-US" b="1" dirty="0" smtClean="0"/>
              <a:t>Operation-switch</a:t>
            </a:r>
            <a:r>
              <a:rPr lang="en-US" dirty="0" smtClean="0"/>
              <a:t>: </a:t>
            </a:r>
            <a:r>
              <a:rPr lang="en-US" dirty="0"/>
              <a:t>execute a set of policies based on the </a:t>
            </a:r>
            <a:r>
              <a:rPr lang="en-US" dirty="0" smtClean="0"/>
              <a:t>API operation</a:t>
            </a:r>
          </a:p>
          <a:p>
            <a:pPr lvl="1"/>
            <a:r>
              <a:rPr lang="en-US" b="1" dirty="0" smtClean="0"/>
              <a:t>Switch</a:t>
            </a:r>
            <a:r>
              <a:rPr lang="en-US" dirty="0" smtClean="0"/>
              <a:t>: multiple case statements that allow you to execute </a:t>
            </a:r>
            <a:r>
              <a:rPr lang="en-US" dirty="0"/>
              <a:t>a set of policies based on </a:t>
            </a:r>
            <a:r>
              <a:rPr lang="en-US" dirty="0" smtClean="0"/>
              <a:t>the condition</a:t>
            </a:r>
          </a:p>
          <a:p>
            <a:pPr lvl="1"/>
            <a:r>
              <a:rPr lang="en-US" b="1" dirty="0" smtClean="0"/>
              <a:t>Throw</a:t>
            </a:r>
            <a:r>
              <a:rPr lang="en-US" dirty="0" smtClean="0"/>
              <a:t>: throw an error when reached during execution of API assembly</a:t>
            </a:r>
          </a:p>
          <a:p>
            <a:pPr lvl="1"/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7956" y="901700"/>
            <a:ext cx="2221014" cy="2324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4006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 Conditional Policy 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operation-switch allows conditional execution based on the runtime API operation</a:t>
            </a:r>
          </a:p>
          <a:p>
            <a:pPr lvl="1"/>
            <a:r>
              <a:rPr lang="en-US" dirty="0" smtClean="0"/>
              <a:t>The </a:t>
            </a:r>
            <a:r>
              <a:rPr lang="en-US" b="1" dirty="0" smtClean="0"/>
              <a:t>get /current</a:t>
            </a:r>
            <a:r>
              <a:rPr lang="en-US" dirty="0" smtClean="0"/>
              <a:t> API operation executes </a:t>
            </a:r>
            <a:r>
              <a:rPr lang="en-US" b="1" dirty="0" smtClean="0"/>
              <a:t>invoke-current</a:t>
            </a:r>
            <a:r>
              <a:rPr lang="en-US" dirty="0" smtClean="0"/>
              <a:t> and </a:t>
            </a:r>
            <a:r>
              <a:rPr lang="en-US" b="1" dirty="0" err="1" smtClean="0"/>
              <a:t>gatewayscript</a:t>
            </a:r>
            <a:r>
              <a:rPr lang="en-US" dirty="0" smtClean="0"/>
              <a:t> </a:t>
            </a:r>
          </a:p>
          <a:p>
            <a:pPr lvl="1"/>
            <a:r>
              <a:rPr lang="en-US" dirty="0"/>
              <a:t>The </a:t>
            </a:r>
            <a:r>
              <a:rPr lang="en-US" b="1" dirty="0"/>
              <a:t>get </a:t>
            </a:r>
            <a:r>
              <a:rPr lang="en-US" b="1" dirty="0" smtClean="0"/>
              <a:t>/today</a:t>
            </a:r>
            <a:r>
              <a:rPr lang="en-US" dirty="0" smtClean="0"/>
              <a:t> </a:t>
            </a:r>
            <a:r>
              <a:rPr lang="en-US" dirty="0"/>
              <a:t>API operation executes </a:t>
            </a:r>
            <a:r>
              <a:rPr lang="en-US" b="1" dirty="0" smtClean="0"/>
              <a:t>invoke-today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6136" y="2726878"/>
            <a:ext cx="4673244" cy="2331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6095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72">
      <a:dk1>
        <a:sysClr val="windowText" lastClr="000000"/>
      </a:dk1>
      <a:lt1>
        <a:sysClr val="window" lastClr="FFFFFF"/>
      </a:lt1>
      <a:dk2>
        <a:srgbClr val="264A60"/>
      </a:dk2>
      <a:lt2>
        <a:srgbClr val="DFE9E9"/>
      </a:lt2>
      <a:accent1>
        <a:srgbClr val="4178BE"/>
      </a:accent1>
      <a:accent2>
        <a:srgbClr val="5AAAFA"/>
      </a:accent2>
      <a:accent3>
        <a:srgbClr val="777677"/>
      </a:accent3>
      <a:accent4>
        <a:srgbClr val="006D5D"/>
      </a:accent4>
      <a:accent5>
        <a:srgbClr val="00B4A0"/>
      </a:accent5>
      <a:accent6>
        <a:srgbClr val="7CC7FF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6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16505</TotalTime>
  <Words>2263</Words>
  <Application>Microsoft Macintosh PowerPoint</Application>
  <PresentationFormat>On-screen Show (16:9)</PresentationFormat>
  <Paragraphs>318</Paragraphs>
  <Slides>38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50" baseType="lpstr">
      <vt:lpstr>Calibri</vt:lpstr>
      <vt:lpstr>Courier New</vt:lpstr>
      <vt:lpstr>Gill Sans</vt:lpstr>
      <vt:lpstr>Helvetica</vt:lpstr>
      <vt:lpstr>Helvetica Light</vt:lpstr>
      <vt:lpstr>Helvetica Neue</vt:lpstr>
      <vt:lpstr>Helvetica Neue Light</vt:lpstr>
      <vt:lpstr>Helvetica Neue Thin</vt:lpstr>
      <vt:lpstr>Lucida Console</vt:lpstr>
      <vt:lpstr>ＭＳ Ｐゴシック</vt:lpstr>
      <vt:lpstr>Arial</vt:lpstr>
      <vt:lpstr>Office Theme</vt:lpstr>
      <vt:lpstr>PowerPoint Presentation</vt:lpstr>
      <vt:lpstr>What is the API designer?</vt:lpstr>
      <vt:lpstr>API Connect command line: apic</vt:lpstr>
      <vt:lpstr>DataPower Integration with API Connect Developer Toolkit</vt:lpstr>
      <vt:lpstr>Running DataPower Gateway on Docker in Developer Toolkit</vt:lpstr>
      <vt:lpstr>PowerPoint Presentation</vt:lpstr>
      <vt:lpstr>API Assembly: Visual flow editor to enrich real-time messages</vt:lpstr>
      <vt:lpstr>Conditional Flows</vt:lpstr>
      <vt:lpstr>Sample Conditional Policy </vt:lpstr>
      <vt:lpstr>GatewayScript™ - secure &amp; optimized JavaScript runtime</vt:lpstr>
      <vt:lpstr>GatewayScript for API Connect</vt:lpstr>
      <vt:lpstr>Common GatewayScript code snippets</vt:lpstr>
      <vt:lpstr>Handling API Errors</vt:lpstr>
      <vt:lpstr>Global error handler in API Assembly</vt:lpstr>
      <vt:lpstr>JSON security</vt:lpstr>
      <vt:lpstr>What is a JSON Web Token (JWT)</vt:lpstr>
      <vt:lpstr>Generate and validate JWT Tokens</vt:lpstr>
      <vt:lpstr>PowerPoint Presentation</vt:lpstr>
      <vt:lpstr>OAuth Overview</vt:lpstr>
      <vt:lpstr>API security </vt:lpstr>
      <vt:lpstr>OpenID Connect Overview</vt:lpstr>
      <vt:lpstr>Enforce access to API resources using OAuth</vt:lpstr>
      <vt:lpstr>OAuth Token Management &amp; Lifecycle</vt:lpstr>
      <vt:lpstr>OAuth Token Revocation</vt:lpstr>
      <vt:lpstr>Control user permissions with scopes</vt:lpstr>
      <vt:lpstr>Include custom metadata within OAuth access token or payload</vt:lpstr>
      <vt:lpstr>PowerPoint Presentation</vt:lpstr>
      <vt:lpstr>API Connect OAuth Provider</vt:lpstr>
      <vt:lpstr>API Connect OAuth Provider (third-party)</vt:lpstr>
      <vt:lpstr>API Connect – Third Party OAuth Support</vt:lpstr>
      <vt:lpstr>Dev Portal – sync client credentials</vt:lpstr>
      <vt:lpstr>API Connect: End-to-End Flow</vt:lpstr>
      <vt:lpstr>Third Party OAuth Support - Sequence Diagram</vt:lpstr>
      <vt:lpstr>API Connect OAuth Provider using third-party Authentication service (ie redirect)</vt:lpstr>
      <vt:lpstr>Third-party authentication service</vt:lpstr>
      <vt:lpstr>Third-party authentication service ‘contract’</vt:lpstr>
      <vt:lpstr>Third Party Authentication Service - Sequence Diagram</vt:lpstr>
      <vt:lpstr>Questions</vt:lpstr>
    </vt:vector>
  </TitlesOfParts>
  <Company>Creative Concepts</Company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Linda Malcomb</dc:creator>
  <cp:lastModifiedBy>oz_sheikh@outlook.com</cp:lastModifiedBy>
  <cp:revision>1477</cp:revision>
  <cp:lastPrinted>2017-07-18T13:35:06Z</cp:lastPrinted>
  <dcterms:created xsi:type="dcterms:W3CDTF">2015-10-23T13:25:50Z</dcterms:created>
  <dcterms:modified xsi:type="dcterms:W3CDTF">2017-08-28T19:21:29Z</dcterms:modified>
</cp:coreProperties>
</file>